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96" r:id="rId4"/>
    <p:sldId id="297" r:id="rId5"/>
    <p:sldId id="298" r:id="rId6"/>
    <p:sldId id="299" r:id="rId7"/>
    <p:sldId id="300" r:id="rId8"/>
    <p:sldId id="301" r:id="rId9"/>
    <p:sldId id="302" r:id="rId10"/>
    <p:sldId id="257" r:id="rId11"/>
    <p:sldId id="258" r:id="rId12"/>
    <p:sldId id="276" r:id="rId13"/>
    <p:sldId id="278" r:id="rId14"/>
    <p:sldId id="260" r:id="rId15"/>
    <p:sldId id="261" r:id="rId16"/>
    <p:sldId id="262"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17" name="16 Marcador de pie de página"/>
          <p:cNvSpPr>
            <a:spLocks noGrp="1"/>
          </p:cNvSpPr>
          <p:nvPr>
            <p:ph type="ftr" sz="quarter" idx="11"/>
          </p:nvPr>
        </p:nvSpPr>
        <p:spPr/>
        <p:txBody>
          <a:bodyPr/>
          <a:lstStyle/>
          <a:p>
            <a:endParaRPr lang="es-SV" dirty="0"/>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4A96ED5-8B85-41A9-AC73-E5646E0DF62B}" type="slidenum">
              <a:rPr lang="es-SV" smtClean="0"/>
              <a:t>‹Nº›</a:t>
            </a:fld>
            <a:endParaRPr lang="es-SV" dirty="0"/>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5" name="4 Marcador de pie de página"/>
          <p:cNvSpPr>
            <a:spLocks noGrp="1"/>
          </p:cNvSpPr>
          <p:nvPr>
            <p:ph type="ftr" sz="quarter" idx="11"/>
          </p:nvPr>
        </p:nvSpPr>
        <p:spPr>
          <a:xfrm>
            <a:off x="800100" y="6172200"/>
            <a:ext cx="4000500" cy="457200"/>
          </a:xfrm>
        </p:spPr>
        <p:txBody>
          <a:bodyPr/>
          <a:lstStyle/>
          <a:p>
            <a:endParaRPr lang="es-SV"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Marcador de número de diapositiva"/>
          <p:cNvSpPr>
            <a:spLocks noGrp="1"/>
          </p:cNvSpPr>
          <p:nvPr>
            <p:ph type="sldNum" sz="quarter" idx="12"/>
          </p:nvPr>
        </p:nvSpPr>
        <p:spPr>
          <a:xfrm>
            <a:off x="146304" y="6208776"/>
            <a:ext cx="457200" cy="457200"/>
          </a:xfrm>
        </p:spPr>
        <p:txBody>
          <a:bodyPr/>
          <a:lstStyle/>
          <a:p>
            <a:fld id="{24A96ED5-8B85-41A9-AC73-E5646E0DF62B}" type="slidenum">
              <a:rPr lang="es-SV" smtClean="0"/>
              <a:t>‹Nº›</a:t>
            </a:fld>
            <a:endParaRPr lang="es-SV"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8" name="7 Marcador de pie de página"/>
          <p:cNvSpPr>
            <a:spLocks noGrp="1"/>
          </p:cNvSpPr>
          <p:nvPr>
            <p:ph type="ftr" sz="quarter" idx="11"/>
          </p:nvPr>
        </p:nvSpPr>
        <p:spPr/>
        <p:txBody>
          <a:bodyPr/>
          <a:lstStyle/>
          <a:p>
            <a:endParaRPr lang="es-SV" dirty="0"/>
          </a:p>
        </p:txBody>
      </p:sp>
      <p:sp>
        <p:nvSpPr>
          <p:cNvPr id="9" name="8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4" name="3 Marcador de pie de página"/>
          <p:cNvSpPr>
            <a:spLocks noGrp="1"/>
          </p:cNvSpPr>
          <p:nvPr>
            <p:ph type="ftr" sz="quarter" idx="11"/>
          </p:nvPr>
        </p:nvSpPr>
        <p:spPr/>
        <p:txBody>
          <a:bodyPr/>
          <a:lstStyle/>
          <a:p>
            <a:endParaRPr lang="es-SV" dirty="0"/>
          </a:p>
        </p:txBody>
      </p:sp>
      <p:sp>
        <p:nvSpPr>
          <p:cNvPr id="5" name="4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3" name="2 Marcador de pie de página"/>
          <p:cNvSpPr>
            <a:spLocks noGrp="1"/>
          </p:cNvSpPr>
          <p:nvPr>
            <p:ph type="ftr" sz="quarter" idx="11"/>
          </p:nvPr>
        </p:nvSpPr>
        <p:spPr/>
        <p:txBody>
          <a:bodyPr/>
          <a:lstStyle/>
          <a:p>
            <a:endParaRPr lang="es-SV" dirty="0"/>
          </a:p>
        </p:txBody>
      </p:sp>
      <p:sp>
        <p:nvSpPr>
          <p:cNvPr id="4" name="3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24A96ED5-8B85-41A9-AC73-E5646E0DF62B}" type="slidenum">
              <a:rPr lang="es-SV" smtClean="0"/>
              <a:t>‹Nº›</a:t>
            </a:fld>
            <a:endParaRPr lang="es-SV" dirty="0"/>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7FCF4AC-6EAF-4495-ADAB-68E31F300436}" type="datetimeFigureOut">
              <a:rPr lang="es-SV" smtClean="0"/>
              <a:t>10/06/2015</a:t>
            </a:fld>
            <a:endParaRPr lang="es-SV" dirty="0"/>
          </a:p>
        </p:txBody>
      </p:sp>
      <p:sp>
        <p:nvSpPr>
          <p:cNvPr id="6" name="5 Marcador de pie de página"/>
          <p:cNvSpPr>
            <a:spLocks noGrp="1"/>
          </p:cNvSpPr>
          <p:nvPr>
            <p:ph type="ftr" sz="quarter" idx="11"/>
          </p:nvPr>
        </p:nvSpPr>
        <p:spPr>
          <a:xfrm>
            <a:off x="914400" y="6172200"/>
            <a:ext cx="3886200" cy="457200"/>
          </a:xfrm>
        </p:spPr>
        <p:txBody>
          <a:bodyPr/>
          <a:lstStyle/>
          <a:p>
            <a:endParaRPr lang="es-SV" dirty="0"/>
          </a:p>
        </p:txBody>
      </p:sp>
      <p:sp>
        <p:nvSpPr>
          <p:cNvPr id="7" name="6 Marcador de número de diapositiva"/>
          <p:cNvSpPr>
            <a:spLocks noGrp="1"/>
          </p:cNvSpPr>
          <p:nvPr>
            <p:ph type="sldNum" sz="quarter" idx="12"/>
          </p:nvPr>
        </p:nvSpPr>
        <p:spPr>
          <a:xfrm>
            <a:off x="146304" y="6208776"/>
            <a:ext cx="457200" cy="457200"/>
          </a:xfrm>
        </p:spPr>
        <p:txBody>
          <a:bodyPr/>
          <a:lstStyle/>
          <a:p>
            <a:fld id="{24A96ED5-8B85-41A9-AC73-E5646E0DF62B}" type="slidenum">
              <a:rPr lang="es-SV" smtClean="0"/>
              <a:t>‹Nº›</a:t>
            </a:fld>
            <a:endParaRPr lang="es-SV" dirty="0"/>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dirty="0"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7FCF4AC-6EAF-4495-ADAB-68E31F300436}" type="datetimeFigureOut">
              <a:rPr lang="es-SV" smtClean="0"/>
              <a:t>10/06/2015</a:t>
            </a:fld>
            <a:endParaRPr lang="es-SV" dirty="0"/>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SV" dirty="0"/>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4A96ED5-8B85-41A9-AC73-E5646E0DF62B}" type="slidenum">
              <a:rPr lang="es-SV" smtClean="0"/>
              <a:t>‹Nº›</a:t>
            </a:fld>
            <a:endParaRPr lang="es-SV"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3200400"/>
            <a:ext cx="7992888" cy="3108920"/>
          </a:xfrm>
        </p:spPr>
        <p:txBody>
          <a:bodyPr/>
          <a:lstStyle/>
          <a:p>
            <a:pPr algn="just"/>
            <a:r>
              <a:rPr lang="es-SV" dirty="0" smtClean="0">
                <a:solidFill>
                  <a:schemeClr val="tx1"/>
                </a:solidFill>
                <a:latin typeface="Arial" pitchFamily="34" charset="0"/>
                <a:cs typeface="Arial" pitchFamily="34" charset="0"/>
              </a:rPr>
              <a:t>Presentado por: </a:t>
            </a:r>
          </a:p>
          <a:p>
            <a:pPr algn="just"/>
            <a:endParaRPr lang="es-SV" dirty="0" smtClean="0">
              <a:solidFill>
                <a:schemeClr val="tx1"/>
              </a:solidFill>
              <a:latin typeface="Arial" pitchFamily="34" charset="0"/>
              <a:cs typeface="Arial" pitchFamily="34" charset="0"/>
            </a:endParaRPr>
          </a:p>
          <a:p>
            <a:pPr marL="457200" indent="-457200" algn="just">
              <a:buFont typeface="Wingdings" pitchFamily="2" charset="2"/>
              <a:buChar char="v"/>
            </a:pPr>
            <a:r>
              <a:rPr lang="es-SV" dirty="0" smtClean="0">
                <a:solidFill>
                  <a:schemeClr val="tx1"/>
                </a:solidFill>
                <a:latin typeface="Arial" pitchFamily="34" charset="0"/>
                <a:cs typeface="Arial" pitchFamily="34" charset="0"/>
              </a:rPr>
              <a:t>Rodrigo Alejandro Reyes Barahona </a:t>
            </a:r>
          </a:p>
          <a:p>
            <a:pPr marL="457200" indent="-457200" algn="just">
              <a:buFont typeface="Wingdings" pitchFamily="2" charset="2"/>
              <a:buChar char="v"/>
            </a:pPr>
            <a:r>
              <a:rPr lang="es-SV" dirty="0" smtClean="0">
                <a:solidFill>
                  <a:schemeClr val="tx1"/>
                </a:solidFill>
                <a:latin typeface="Arial" pitchFamily="34" charset="0"/>
                <a:cs typeface="Arial" pitchFamily="34" charset="0"/>
              </a:rPr>
              <a:t>Zaida </a:t>
            </a:r>
            <a:r>
              <a:rPr lang="es-SV" dirty="0">
                <a:solidFill>
                  <a:schemeClr val="tx1"/>
                </a:solidFill>
                <a:latin typeface="Arial" pitchFamily="34" charset="0"/>
                <a:cs typeface="Arial" pitchFamily="34" charset="0"/>
              </a:rPr>
              <a:t>Abigail Arias Orellana </a:t>
            </a:r>
            <a:r>
              <a:rPr lang="es-SV" dirty="0" smtClean="0">
                <a:solidFill>
                  <a:schemeClr val="tx1"/>
                </a:solidFill>
                <a:latin typeface="Arial" pitchFamily="34" charset="0"/>
                <a:cs typeface="Arial" pitchFamily="34" charset="0"/>
              </a:rPr>
              <a:t>                      </a:t>
            </a:r>
          </a:p>
          <a:p>
            <a:pPr marL="457200" indent="-457200" algn="just">
              <a:buFont typeface="Wingdings" pitchFamily="2" charset="2"/>
              <a:buChar char="v"/>
            </a:pPr>
            <a:r>
              <a:rPr lang="es-SV" dirty="0" smtClean="0">
                <a:solidFill>
                  <a:schemeClr val="tx1"/>
                </a:solidFill>
                <a:latin typeface="Arial" pitchFamily="34" charset="0"/>
                <a:cs typeface="Arial" pitchFamily="34" charset="0"/>
              </a:rPr>
              <a:t>Alejandra Yamileth Velásquez Corpeño</a:t>
            </a:r>
          </a:p>
        </p:txBody>
      </p:sp>
      <p:sp>
        <p:nvSpPr>
          <p:cNvPr id="2" name="1 Título"/>
          <p:cNvSpPr>
            <a:spLocks noGrp="1"/>
          </p:cNvSpPr>
          <p:nvPr>
            <p:ph type="ctrTitle"/>
          </p:nvPr>
        </p:nvSpPr>
        <p:spPr/>
        <p:txBody>
          <a:bodyPr/>
          <a:lstStyle/>
          <a:p>
            <a:r>
              <a:rPr lang="es-SV" b="1" dirty="0" smtClean="0">
                <a:latin typeface="Arial" pitchFamily="34" charset="0"/>
                <a:cs typeface="Arial" pitchFamily="34" charset="0"/>
              </a:rPr>
              <a:t>Importancia del internet en una economía globalizada </a:t>
            </a:r>
            <a:endParaRPr lang="es-SV" b="1" dirty="0">
              <a:latin typeface="Arial" pitchFamily="34" charset="0"/>
              <a:cs typeface="Arial" pitchFamily="34" charset="0"/>
            </a:endParaRPr>
          </a:p>
        </p:txBody>
      </p:sp>
    </p:spTree>
    <p:extLst>
      <p:ext uri="{BB962C8B-B14F-4D97-AF65-F5344CB8AC3E}">
        <p14:creationId xmlns:p14="http://schemas.microsoft.com/office/powerpoint/2010/main" val="2156402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9132" y="523398"/>
            <a:ext cx="7772400" cy="1362075"/>
          </a:xfrm>
        </p:spPr>
        <p:txBody>
          <a:bodyPr/>
          <a:lstStyle/>
          <a:p>
            <a:pPr algn="ctr"/>
            <a:r>
              <a:rPr lang="es-SV" dirty="0" smtClean="0">
                <a:solidFill>
                  <a:schemeClr val="tx1"/>
                </a:solidFill>
                <a:latin typeface="Arial" pitchFamily="34" charset="0"/>
                <a:cs typeface="Arial" pitchFamily="34" charset="0"/>
              </a:rPr>
              <a:t>DERECHO INFORMATICO </a:t>
            </a:r>
            <a:endParaRPr lang="es-SV" dirty="0">
              <a:solidFill>
                <a:schemeClr val="tx1"/>
              </a:solidFill>
              <a:latin typeface="Arial" pitchFamily="34" charset="0"/>
              <a:cs typeface="Arial" pitchFamily="34" charset="0"/>
            </a:endParaRPr>
          </a:p>
        </p:txBody>
      </p:sp>
      <p:sp>
        <p:nvSpPr>
          <p:cNvPr id="3" name="2 Marcador de texto"/>
          <p:cNvSpPr>
            <a:spLocks noGrp="1"/>
          </p:cNvSpPr>
          <p:nvPr>
            <p:ph type="body" idx="1"/>
          </p:nvPr>
        </p:nvSpPr>
        <p:spPr>
          <a:xfrm>
            <a:off x="179512" y="2547938"/>
            <a:ext cx="8784976" cy="4121422"/>
          </a:xfrm>
        </p:spPr>
        <p:txBody>
          <a:bodyPr>
            <a:normAutofit/>
          </a:bodyPr>
          <a:lstStyle/>
          <a:p>
            <a:pPr algn="just"/>
            <a:r>
              <a:rPr lang="es-SV" sz="2800" b="1" dirty="0" smtClean="0">
                <a:solidFill>
                  <a:schemeClr val="tx1"/>
                </a:solidFill>
                <a:latin typeface="Arial" pitchFamily="34" charset="0"/>
                <a:cs typeface="Arial" pitchFamily="34" charset="0"/>
              </a:rPr>
              <a:t>¿QUE ES EL DERECHO INFORMATICO? </a:t>
            </a:r>
          </a:p>
          <a:p>
            <a:pPr algn="just"/>
            <a:endParaRPr lang="es-SV" sz="2800" dirty="0" smtClean="0">
              <a:solidFill>
                <a:schemeClr val="tx1"/>
              </a:solidFill>
              <a:latin typeface="Arial" pitchFamily="34" charset="0"/>
              <a:cs typeface="Arial" pitchFamily="34" charset="0"/>
            </a:endParaRPr>
          </a:p>
          <a:p>
            <a:pPr algn="just"/>
            <a:r>
              <a:rPr lang="es-SV" dirty="0" smtClean="0">
                <a:solidFill>
                  <a:schemeClr val="tx1"/>
                </a:solidFill>
                <a:latin typeface="Arial" pitchFamily="34" charset="0"/>
                <a:cs typeface="Arial" pitchFamily="34" charset="0"/>
              </a:rPr>
              <a:t>Es aquel conjunto </a:t>
            </a:r>
            <a:r>
              <a:rPr lang="es-SV" dirty="0">
                <a:solidFill>
                  <a:schemeClr val="tx1"/>
                </a:solidFill>
                <a:latin typeface="Arial" pitchFamily="34" charset="0"/>
                <a:cs typeface="Arial" pitchFamily="34" charset="0"/>
              </a:rPr>
              <a:t>de principios y normas que regulan los efectos jurídicos nacidos de la interrelación de sujetos en el ámbito de la informática y sus derivaciones, especialmente en el área denominada "tecnología de la información".</a:t>
            </a:r>
          </a:p>
        </p:txBody>
      </p:sp>
      <p:sp>
        <p:nvSpPr>
          <p:cNvPr id="5" name="4 CuadroTexto"/>
          <p:cNvSpPr txBox="1"/>
          <p:nvPr/>
        </p:nvSpPr>
        <p:spPr>
          <a:xfrm>
            <a:off x="611560" y="1700807"/>
            <a:ext cx="7200800" cy="369332"/>
          </a:xfrm>
          <a:prstGeom prst="rect">
            <a:avLst/>
          </a:prstGeom>
          <a:noFill/>
        </p:spPr>
        <p:txBody>
          <a:bodyPr wrap="square" rtlCol="0">
            <a:spAutoFit/>
          </a:bodyPr>
          <a:lstStyle/>
          <a:p>
            <a:r>
              <a:rPr lang="es-SV" dirty="0" smtClean="0"/>
              <a:t> </a:t>
            </a:r>
            <a:endParaRPr lang="es-SV" dirty="0"/>
          </a:p>
        </p:txBody>
      </p:sp>
    </p:spTree>
    <p:extLst>
      <p:ext uri="{BB962C8B-B14F-4D97-AF65-F5344CB8AC3E}">
        <p14:creationId xmlns:p14="http://schemas.microsoft.com/office/powerpoint/2010/main" val="3076336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72400" cy="1362075"/>
          </a:xfrm>
        </p:spPr>
        <p:txBody>
          <a:bodyPr/>
          <a:lstStyle/>
          <a:p>
            <a:r>
              <a:rPr lang="es-SV" dirty="0" smtClean="0">
                <a:solidFill>
                  <a:schemeClr val="tx1"/>
                </a:solidFill>
              </a:rPr>
              <a:t>COMERCIO ELECTRONICO </a:t>
            </a:r>
            <a:endParaRPr lang="es-SV" dirty="0">
              <a:solidFill>
                <a:schemeClr val="tx1"/>
              </a:solidFill>
            </a:endParaRPr>
          </a:p>
        </p:txBody>
      </p:sp>
      <p:sp>
        <p:nvSpPr>
          <p:cNvPr id="3" name="2 Marcador de texto"/>
          <p:cNvSpPr>
            <a:spLocks noGrp="1"/>
          </p:cNvSpPr>
          <p:nvPr>
            <p:ph type="body" idx="1"/>
          </p:nvPr>
        </p:nvSpPr>
        <p:spPr>
          <a:xfrm>
            <a:off x="179512" y="2547938"/>
            <a:ext cx="8784976" cy="4121422"/>
          </a:xfrm>
        </p:spPr>
        <p:txBody>
          <a:bodyPr>
            <a:normAutofit/>
          </a:bodyPr>
          <a:lstStyle/>
          <a:p>
            <a:pPr algn="just"/>
            <a:endParaRPr lang="es-SV" sz="2000" b="1" dirty="0" smtClean="0">
              <a:solidFill>
                <a:schemeClr val="tx1"/>
              </a:solidFill>
              <a:latin typeface="Arial" pitchFamily="34" charset="0"/>
              <a:cs typeface="Arial" pitchFamily="34" charset="0"/>
            </a:endParaRPr>
          </a:p>
          <a:p>
            <a:pPr algn="just"/>
            <a:r>
              <a:rPr lang="es-SV" sz="2000" b="1" dirty="0" smtClean="0">
                <a:solidFill>
                  <a:schemeClr val="tx1"/>
                </a:solidFill>
                <a:latin typeface="Arial" pitchFamily="34" charset="0"/>
                <a:cs typeface="Arial" pitchFamily="34" charset="0"/>
              </a:rPr>
              <a:t>¿Que es? </a:t>
            </a:r>
          </a:p>
          <a:p>
            <a:pPr algn="just"/>
            <a:r>
              <a:rPr lang="es-SV" dirty="0" smtClean="0">
                <a:solidFill>
                  <a:schemeClr val="tx1"/>
                </a:solidFill>
                <a:latin typeface="Arial" pitchFamily="34" charset="0"/>
                <a:cs typeface="Arial" pitchFamily="34" charset="0"/>
              </a:rPr>
              <a:t>Es </a:t>
            </a:r>
            <a:r>
              <a:rPr lang="es-ES" dirty="0" smtClean="0">
                <a:solidFill>
                  <a:schemeClr val="tx1"/>
                </a:solidFill>
                <a:latin typeface="Arial" pitchFamily="34" charset="0"/>
                <a:cs typeface="Arial" pitchFamily="34" charset="0"/>
              </a:rPr>
              <a:t>toda </a:t>
            </a:r>
            <a:r>
              <a:rPr lang="es-ES" dirty="0">
                <a:solidFill>
                  <a:schemeClr val="tx1"/>
                </a:solidFill>
                <a:latin typeface="Arial" pitchFamily="34" charset="0"/>
                <a:cs typeface="Arial" pitchFamily="34" charset="0"/>
              </a:rPr>
              <a:t>aquella actividad comercial que </a:t>
            </a:r>
            <a:r>
              <a:rPr lang="es-ES" dirty="0" smtClean="0">
                <a:solidFill>
                  <a:schemeClr val="tx1"/>
                </a:solidFill>
                <a:latin typeface="Arial" pitchFamily="34" charset="0"/>
                <a:cs typeface="Arial" pitchFamily="34" charset="0"/>
              </a:rPr>
              <a:t>tiene </a:t>
            </a:r>
            <a:r>
              <a:rPr lang="es-ES" dirty="0">
                <a:solidFill>
                  <a:schemeClr val="tx1"/>
                </a:solidFill>
                <a:latin typeface="Arial" pitchFamily="34" charset="0"/>
                <a:cs typeface="Arial" pitchFamily="34" charset="0"/>
              </a:rPr>
              <a:t>por objeto o fin realizar una operación comercial utilizando la herramienta electrónica de forma que tenga o pueda tener alguna influencia en la consecución del fin comercial o en el resultado de la actividad que se está desarrollando</a:t>
            </a:r>
            <a:endParaRPr lang="es-SV"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134884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260648"/>
            <a:ext cx="8640960" cy="6408712"/>
          </a:xfrm>
        </p:spPr>
        <p:txBody>
          <a:bodyPr>
            <a:noAutofit/>
          </a:bodyPr>
          <a:lstStyle/>
          <a:p>
            <a:pPr marL="0" indent="0" algn="just">
              <a:buNone/>
            </a:pPr>
            <a:endParaRPr lang="es-SV" sz="2000" dirty="0" smtClean="0">
              <a:latin typeface="Arial" pitchFamily="34" charset="0"/>
              <a:cs typeface="Arial" pitchFamily="34" charset="0"/>
            </a:endParaRPr>
          </a:p>
          <a:p>
            <a:pPr marL="0" indent="0" algn="just">
              <a:buNone/>
            </a:pPr>
            <a:r>
              <a:rPr lang="es-SV" sz="2000" dirty="0" smtClean="0">
                <a:latin typeface="Arial" pitchFamily="34" charset="0"/>
                <a:cs typeface="Arial" pitchFamily="34" charset="0"/>
              </a:rPr>
              <a:t>Las </a:t>
            </a:r>
            <a:r>
              <a:rPr lang="es-SV" sz="2000" dirty="0">
                <a:latin typeface="Arial" pitchFamily="34" charset="0"/>
                <a:cs typeface="Arial" pitchFamily="34" charset="0"/>
              </a:rPr>
              <a:t>relaciones de índole comercial, comprenden, sin limitarse a ellas, las siguientes operaciones</a:t>
            </a:r>
            <a:r>
              <a:rPr lang="es-SV" sz="2000" dirty="0" smtClean="0">
                <a:latin typeface="Arial" pitchFamily="34" charset="0"/>
                <a:cs typeface="Arial" pitchFamily="34" charset="0"/>
              </a:rPr>
              <a:t>:</a:t>
            </a:r>
          </a:p>
          <a:p>
            <a:pPr marL="0" indent="0" algn="just">
              <a:buNone/>
            </a:pPr>
            <a:r>
              <a:rPr lang="es-SV" sz="2000" dirty="0" smtClean="0">
                <a:latin typeface="Arial" pitchFamily="34" charset="0"/>
                <a:cs typeface="Arial" pitchFamily="34" charset="0"/>
              </a:rPr>
              <a:t> </a:t>
            </a:r>
            <a:endParaRPr lang="es-SV" sz="2000" dirty="0">
              <a:latin typeface="Arial" pitchFamily="34" charset="0"/>
              <a:cs typeface="Arial" pitchFamily="34" charset="0"/>
            </a:endParaRPr>
          </a:p>
          <a:p>
            <a:pPr lvl="0" algn="just"/>
            <a:r>
              <a:rPr lang="es-SV" sz="2000" dirty="0">
                <a:latin typeface="Arial" pitchFamily="34" charset="0"/>
                <a:cs typeface="Arial" pitchFamily="34" charset="0"/>
              </a:rPr>
              <a:t>Toda operación comercial de suministro o intercambio de bienes, servicios o información;</a:t>
            </a:r>
          </a:p>
          <a:p>
            <a:pPr lvl="0" algn="just"/>
            <a:r>
              <a:rPr lang="es-SV" sz="2000" dirty="0">
                <a:latin typeface="Arial" pitchFamily="34" charset="0"/>
                <a:cs typeface="Arial" pitchFamily="34" charset="0"/>
              </a:rPr>
              <a:t>Todo acuerdo de distribución; </a:t>
            </a:r>
          </a:p>
          <a:p>
            <a:pPr lvl="0" algn="just"/>
            <a:r>
              <a:rPr lang="es-SV" sz="2000" dirty="0" smtClean="0">
                <a:latin typeface="Arial" pitchFamily="34" charset="0"/>
                <a:cs typeface="Arial" pitchFamily="34" charset="0"/>
              </a:rPr>
              <a:t>De </a:t>
            </a:r>
            <a:r>
              <a:rPr lang="es-SV" sz="2000" dirty="0">
                <a:latin typeface="Arial" pitchFamily="34" charset="0"/>
                <a:cs typeface="Arial" pitchFamily="34" charset="0"/>
              </a:rPr>
              <a:t>facturaje (factoring);  </a:t>
            </a:r>
          </a:p>
          <a:p>
            <a:pPr lvl="0" algn="just"/>
            <a:r>
              <a:rPr lang="es-SV" sz="2000" dirty="0">
                <a:latin typeface="Arial" pitchFamily="34" charset="0"/>
                <a:cs typeface="Arial" pitchFamily="34" charset="0"/>
              </a:rPr>
              <a:t>De arrendamiento de bienes con opción de compra (Leasing); </a:t>
            </a:r>
          </a:p>
          <a:p>
            <a:pPr lvl="0" algn="just"/>
            <a:r>
              <a:rPr lang="es-SV" sz="2000" dirty="0" smtClean="0">
                <a:latin typeface="Arial" pitchFamily="34" charset="0"/>
                <a:cs typeface="Arial" pitchFamily="34" charset="0"/>
              </a:rPr>
              <a:t>De </a:t>
            </a:r>
            <a:r>
              <a:rPr lang="es-SV" sz="2000" dirty="0">
                <a:latin typeface="Arial" pitchFamily="34" charset="0"/>
                <a:cs typeface="Arial" pitchFamily="34" charset="0"/>
              </a:rPr>
              <a:t>consultoría; </a:t>
            </a:r>
          </a:p>
          <a:p>
            <a:pPr lvl="0" algn="just"/>
            <a:r>
              <a:rPr lang="es-SV" sz="2000" dirty="0" smtClean="0">
                <a:latin typeface="Arial" pitchFamily="34" charset="0"/>
                <a:cs typeface="Arial" pitchFamily="34" charset="0"/>
              </a:rPr>
              <a:t>De </a:t>
            </a:r>
            <a:r>
              <a:rPr lang="es-SV" sz="2000" dirty="0">
                <a:latin typeface="Arial" pitchFamily="34" charset="0"/>
                <a:cs typeface="Arial" pitchFamily="34" charset="0"/>
              </a:rPr>
              <a:t>concesión de licencias; </a:t>
            </a:r>
          </a:p>
          <a:p>
            <a:pPr lvl="0" algn="just"/>
            <a:r>
              <a:rPr lang="es-SV" sz="2000" dirty="0">
                <a:latin typeface="Arial" pitchFamily="34" charset="0"/>
                <a:cs typeface="Arial" pitchFamily="34" charset="0"/>
              </a:rPr>
              <a:t>De inversión; </a:t>
            </a:r>
          </a:p>
          <a:p>
            <a:pPr lvl="0" algn="just"/>
            <a:r>
              <a:rPr lang="es-SV" sz="2000" dirty="0">
                <a:latin typeface="Arial" pitchFamily="34" charset="0"/>
                <a:cs typeface="Arial" pitchFamily="34" charset="0"/>
              </a:rPr>
              <a:t>De financiación; </a:t>
            </a:r>
          </a:p>
          <a:p>
            <a:pPr lvl="0" algn="just"/>
            <a:r>
              <a:rPr lang="es-SV" sz="2000" dirty="0" smtClean="0">
                <a:latin typeface="Arial" pitchFamily="34" charset="0"/>
                <a:cs typeface="Arial" pitchFamily="34" charset="0"/>
              </a:rPr>
              <a:t>De </a:t>
            </a:r>
            <a:r>
              <a:rPr lang="es-SV" sz="2000" dirty="0">
                <a:latin typeface="Arial" pitchFamily="34" charset="0"/>
                <a:cs typeface="Arial" pitchFamily="34" charset="0"/>
              </a:rPr>
              <a:t>transporte de mercadería o de pasajeros por vía aérea, marítima y férrea o por carreteras. </a:t>
            </a:r>
          </a:p>
          <a:p>
            <a:endParaRPr lang="es-SV" sz="1900" dirty="0"/>
          </a:p>
        </p:txBody>
      </p:sp>
    </p:spTree>
    <p:extLst>
      <p:ext uri="{BB962C8B-B14F-4D97-AF65-F5344CB8AC3E}">
        <p14:creationId xmlns:p14="http://schemas.microsoft.com/office/powerpoint/2010/main" val="2022839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88641"/>
            <a:ext cx="8640960" cy="5693866"/>
          </a:xfrm>
          <a:prstGeom prst="rect">
            <a:avLst/>
          </a:prstGeom>
        </p:spPr>
        <p:txBody>
          <a:bodyPr wrap="square">
            <a:spAutoFit/>
          </a:bodyPr>
          <a:lstStyle/>
          <a:p>
            <a:pPr algn="just"/>
            <a:endParaRPr lang="es-SV" sz="2000" b="1" dirty="0" smtClean="0">
              <a:latin typeface="Arial" pitchFamily="34" charset="0"/>
              <a:cs typeface="Arial" pitchFamily="34" charset="0"/>
            </a:endParaRPr>
          </a:p>
          <a:p>
            <a:pPr algn="just"/>
            <a:endParaRPr lang="es-SV" sz="2000" b="1" dirty="0">
              <a:latin typeface="Arial" pitchFamily="34" charset="0"/>
              <a:cs typeface="Arial" pitchFamily="34" charset="0"/>
            </a:endParaRPr>
          </a:p>
          <a:p>
            <a:pPr algn="just"/>
            <a:r>
              <a:rPr lang="es-SV" sz="2000" b="1" dirty="0" smtClean="0">
                <a:latin typeface="Arial" pitchFamily="34" charset="0"/>
                <a:cs typeface="Arial" pitchFamily="34" charset="0"/>
              </a:rPr>
              <a:t>Para </a:t>
            </a:r>
            <a:r>
              <a:rPr lang="es-SV" sz="2000" b="1" dirty="0">
                <a:latin typeface="Arial" pitchFamily="34" charset="0"/>
                <a:cs typeface="Arial" pitchFamily="34" charset="0"/>
              </a:rPr>
              <a:t>asegurarse que la tienda visitada es legítima, se puede comprobar, entre otros, los siguientes elementos</a:t>
            </a:r>
            <a:r>
              <a:rPr lang="es-SV" sz="2000" b="1" dirty="0" smtClean="0">
                <a:latin typeface="Arial" pitchFamily="34" charset="0"/>
                <a:cs typeface="Arial" pitchFamily="34" charset="0"/>
              </a:rPr>
              <a:t>:</a:t>
            </a:r>
          </a:p>
          <a:p>
            <a:pPr algn="just"/>
            <a:endParaRPr lang="es-SV" sz="2400" dirty="0">
              <a:latin typeface="Arial" pitchFamily="34" charset="0"/>
              <a:cs typeface="Arial" pitchFamily="34" charset="0"/>
            </a:endParaRPr>
          </a:p>
          <a:p>
            <a:pPr marL="342900" lvl="0" indent="-342900" algn="just">
              <a:buFont typeface="Wingdings" pitchFamily="2" charset="2"/>
              <a:buChar char="ü"/>
            </a:pPr>
            <a:r>
              <a:rPr lang="es-SV" sz="2000" dirty="0">
                <a:latin typeface="Arial" pitchFamily="34" charset="0"/>
                <a:cs typeface="Arial" pitchFamily="34" charset="0"/>
              </a:rPr>
              <a:t>Presencia de Condiciones de Uso y Aviso </a:t>
            </a:r>
            <a:r>
              <a:rPr lang="es-SV" sz="2000" dirty="0" smtClean="0">
                <a:latin typeface="Arial" pitchFamily="34" charset="0"/>
                <a:cs typeface="Arial" pitchFamily="34" charset="0"/>
              </a:rPr>
              <a:t>legal</a:t>
            </a:r>
          </a:p>
          <a:p>
            <a:pPr marL="342900" lvl="0" indent="-342900" algn="just">
              <a:buFont typeface="Wingdings" pitchFamily="2" charset="2"/>
              <a:buChar char="ü"/>
            </a:pPr>
            <a:r>
              <a:rPr lang="es-SV" sz="2000" dirty="0" smtClean="0">
                <a:latin typeface="Arial" pitchFamily="34" charset="0"/>
                <a:cs typeface="Arial" pitchFamily="34" charset="0"/>
              </a:rPr>
              <a:t>Datos </a:t>
            </a:r>
            <a:r>
              <a:rPr lang="es-SV" sz="2000" dirty="0">
                <a:latin typeface="Arial" pitchFamily="34" charset="0"/>
                <a:cs typeface="Arial" pitchFamily="34" charset="0"/>
              </a:rPr>
              <a:t>de contacto completos, incluyendo el nombre y la dirección de la </a:t>
            </a:r>
            <a:r>
              <a:rPr lang="es-SV" sz="2000" dirty="0" smtClean="0">
                <a:latin typeface="Arial" pitchFamily="34" charset="0"/>
                <a:cs typeface="Arial" pitchFamily="34" charset="0"/>
              </a:rPr>
              <a:t>empresa.</a:t>
            </a:r>
            <a:endParaRPr lang="es-SV" sz="2000" dirty="0">
              <a:latin typeface="Arial" pitchFamily="34" charset="0"/>
              <a:cs typeface="Arial" pitchFamily="34" charset="0"/>
            </a:endParaRPr>
          </a:p>
          <a:p>
            <a:pPr algn="just"/>
            <a:endParaRPr lang="es-SV" sz="2000" dirty="0" smtClean="0">
              <a:latin typeface="Arial" pitchFamily="34" charset="0"/>
              <a:cs typeface="Arial" pitchFamily="34" charset="0"/>
            </a:endParaRPr>
          </a:p>
          <a:p>
            <a:pPr algn="just"/>
            <a:r>
              <a:rPr lang="es-SV" sz="2000" b="1" dirty="0" smtClean="0">
                <a:latin typeface="Arial" pitchFamily="34" charset="0"/>
                <a:cs typeface="Arial" pitchFamily="34" charset="0"/>
              </a:rPr>
              <a:t>Elementos </a:t>
            </a:r>
            <a:r>
              <a:rPr lang="es-SV" sz="2000" b="1" dirty="0">
                <a:latin typeface="Arial" pitchFamily="34" charset="0"/>
                <a:cs typeface="Arial" pitchFamily="34" charset="0"/>
              </a:rPr>
              <a:t>que otorgan seriedad y confianza</a:t>
            </a:r>
            <a:r>
              <a:rPr lang="es-SV" sz="2000" b="1" dirty="0" smtClean="0">
                <a:latin typeface="Arial" pitchFamily="34" charset="0"/>
                <a:cs typeface="Arial" pitchFamily="34" charset="0"/>
              </a:rPr>
              <a:t>:</a:t>
            </a:r>
          </a:p>
          <a:p>
            <a:pPr algn="just"/>
            <a:endParaRPr lang="es-SV" sz="2000" b="1" dirty="0">
              <a:latin typeface="Arial" pitchFamily="34" charset="0"/>
              <a:cs typeface="Arial" pitchFamily="34" charset="0"/>
            </a:endParaRPr>
          </a:p>
          <a:p>
            <a:pPr marL="342900" lvl="0" indent="-342900" algn="just">
              <a:buFont typeface="Wingdings" pitchFamily="2" charset="2"/>
              <a:buChar char="ü"/>
            </a:pPr>
            <a:r>
              <a:rPr lang="es-SV" sz="2000" dirty="0">
                <a:latin typeface="Arial" pitchFamily="34" charset="0"/>
                <a:cs typeface="Arial" pitchFamily="34" charset="0"/>
              </a:rPr>
              <a:t>Sello de confianza reconocido como el de Confianza </a:t>
            </a:r>
            <a:r>
              <a:rPr lang="es-SV" sz="2000" dirty="0" smtClean="0">
                <a:latin typeface="Arial" pitchFamily="34" charset="0"/>
                <a:cs typeface="Arial" pitchFamily="34" charset="0"/>
              </a:rPr>
              <a:t>Online</a:t>
            </a:r>
            <a:endParaRPr lang="es-SV" sz="2000" dirty="0">
              <a:latin typeface="Arial" pitchFamily="34" charset="0"/>
              <a:cs typeface="Arial" pitchFamily="34" charset="0"/>
            </a:endParaRPr>
          </a:p>
          <a:p>
            <a:pPr marL="342900" lvl="0" indent="-342900" algn="just">
              <a:buFont typeface="Wingdings" pitchFamily="2" charset="2"/>
              <a:buChar char="ü"/>
            </a:pPr>
            <a:r>
              <a:rPr lang="es-SV" sz="2000" dirty="0" smtClean="0">
                <a:latin typeface="Arial" pitchFamily="34" charset="0"/>
                <a:cs typeface="Arial" pitchFamily="34" charset="0"/>
              </a:rPr>
              <a:t> Presencia </a:t>
            </a:r>
            <a:r>
              <a:rPr lang="es-SV" sz="2000" dirty="0">
                <a:latin typeface="Arial" pitchFamily="34" charset="0"/>
                <a:cs typeface="Arial" pitchFamily="34" charset="0"/>
              </a:rPr>
              <a:t>en directorios de tiendas en línea, que comprueban estos </a:t>
            </a:r>
            <a:r>
              <a:rPr lang="es-SV" sz="2000" dirty="0" smtClean="0">
                <a:latin typeface="Arial" pitchFamily="34" charset="0"/>
                <a:cs typeface="Arial" pitchFamily="34" charset="0"/>
              </a:rPr>
              <a:t>elementos.</a:t>
            </a:r>
          </a:p>
          <a:p>
            <a:pPr marL="342900" lvl="0" indent="-342900" algn="just">
              <a:buFont typeface="Wingdings" pitchFamily="2" charset="2"/>
              <a:buChar char="ü"/>
            </a:pPr>
            <a:r>
              <a:rPr lang="es-SV" sz="2000" dirty="0" smtClean="0">
                <a:latin typeface="Arial" pitchFamily="34" charset="0"/>
                <a:cs typeface="Arial" pitchFamily="34" charset="0"/>
              </a:rPr>
              <a:t>Existencia </a:t>
            </a:r>
            <a:r>
              <a:rPr lang="es-SV" sz="2000" dirty="0">
                <a:latin typeface="Arial" pitchFamily="34" charset="0"/>
                <a:cs typeface="Arial" pitchFamily="34" charset="0"/>
              </a:rPr>
              <a:t>de una tienda </a:t>
            </a:r>
            <a:r>
              <a:rPr lang="es-SV" sz="2000" dirty="0" smtClean="0">
                <a:latin typeface="Arial" pitchFamily="34" charset="0"/>
                <a:cs typeface="Arial" pitchFamily="34" charset="0"/>
              </a:rPr>
              <a:t>física (aunque </a:t>
            </a:r>
            <a:r>
              <a:rPr lang="es-SV" sz="2000" dirty="0">
                <a:latin typeface="Arial" pitchFamily="34" charset="0"/>
                <a:cs typeface="Arial" pitchFamily="34" charset="0"/>
              </a:rPr>
              <a:t>no </a:t>
            </a:r>
            <a:r>
              <a:rPr lang="es-SV" sz="2000" dirty="0" smtClean="0">
                <a:latin typeface="Arial" pitchFamily="34" charset="0"/>
                <a:cs typeface="Arial" pitchFamily="34" charset="0"/>
              </a:rPr>
              <a:t>imprescindible)</a:t>
            </a:r>
          </a:p>
          <a:p>
            <a:pPr marL="342900" lvl="0" indent="-342900" algn="just">
              <a:buFont typeface="Wingdings" pitchFamily="2" charset="2"/>
              <a:buChar char="ü"/>
            </a:pPr>
            <a:r>
              <a:rPr lang="es-SV" sz="2000" dirty="0" smtClean="0">
                <a:latin typeface="Arial" pitchFamily="34" charset="0"/>
                <a:cs typeface="Arial" pitchFamily="34" charset="0"/>
              </a:rPr>
              <a:t>Aviso </a:t>
            </a:r>
            <a:r>
              <a:rPr lang="es-SV" sz="2000" dirty="0">
                <a:latin typeface="Arial" pitchFamily="34" charset="0"/>
                <a:cs typeface="Arial" pitchFamily="34" charset="0"/>
              </a:rPr>
              <a:t>de consumidores en sitios externos (comparadores, foros, directorios de </a:t>
            </a:r>
            <a:r>
              <a:rPr lang="es-SV" sz="2000" dirty="0" smtClean="0">
                <a:latin typeface="Arial" pitchFamily="34" charset="0"/>
                <a:cs typeface="Arial" pitchFamily="34" charset="0"/>
              </a:rPr>
              <a:t>tiendas)</a:t>
            </a:r>
          </a:p>
          <a:p>
            <a:pPr marL="342900" lvl="0" indent="-342900" algn="just">
              <a:buFont typeface="Wingdings" pitchFamily="2" charset="2"/>
              <a:buChar char="ü"/>
            </a:pPr>
            <a:r>
              <a:rPr lang="es-SV" sz="2000" dirty="0" smtClean="0">
                <a:latin typeface="Arial" pitchFamily="34" charset="0"/>
                <a:cs typeface="Arial" pitchFamily="34" charset="0"/>
              </a:rPr>
              <a:t>Ganador </a:t>
            </a:r>
            <a:r>
              <a:rPr lang="es-SV" sz="2000" dirty="0">
                <a:latin typeface="Arial" pitchFamily="34" charset="0"/>
                <a:cs typeface="Arial" pitchFamily="34" charset="0"/>
              </a:rPr>
              <a:t>de premios de </a:t>
            </a:r>
            <a:r>
              <a:rPr lang="es-SV" sz="2000" dirty="0" smtClean="0">
                <a:latin typeface="Arial" pitchFamily="34" charset="0"/>
                <a:cs typeface="Arial" pitchFamily="34" charset="0"/>
              </a:rPr>
              <a:t>comercio</a:t>
            </a:r>
            <a:endParaRPr lang="es-SV" sz="2000" dirty="0">
              <a:latin typeface="Arial" pitchFamily="34" charset="0"/>
              <a:cs typeface="Arial" pitchFamily="34" charset="0"/>
            </a:endParaRPr>
          </a:p>
        </p:txBody>
      </p:sp>
    </p:spTree>
    <p:extLst>
      <p:ext uri="{BB962C8B-B14F-4D97-AF65-F5344CB8AC3E}">
        <p14:creationId xmlns:p14="http://schemas.microsoft.com/office/powerpoint/2010/main" val="2533335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7772400" cy="1362075"/>
          </a:xfrm>
        </p:spPr>
        <p:txBody>
          <a:bodyPr/>
          <a:lstStyle/>
          <a:p>
            <a:r>
              <a:rPr lang="es-SV" b="1" dirty="0" smtClean="0">
                <a:solidFill>
                  <a:schemeClr val="tx1"/>
                </a:solidFill>
              </a:rPr>
              <a:t>CONTRATACION ELECTRONICA </a:t>
            </a:r>
            <a:endParaRPr lang="es-SV" b="1" dirty="0">
              <a:solidFill>
                <a:schemeClr val="tx1"/>
              </a:solidFill>
            </a:endParaRPr>
          </a:p>
        </p:txBody>
      </p:sp>
      <p:sp>
        <p:nvSpPr>
          <p:cNvPr id="3" name="2 Marcador de texto"/>
          <p:cNvSpPr>
            <a:spLocks noGrp="1"/>
          </p:cNvSpPr>
          <p:nvPr>
            <p:ph type="body" idx="1"/>
          </p:nvPr>
        </p:nvSpPr>
        <p:spPr>
          <a:xfrm>
            <a:off x="179512" y="2852936"/>
            <a:ext cx="8784976" cy="2664296"/>
          </a:xfrm>
        </p:spPr>
        <p:txBody>
          <a:bodyPr>
            <a:normAutofit/>
          </a:bodyPr>
          <a:lstStyle/>
          <a:p>
            <a:pPr marL="342900" indent="-342900" algn="just">
              <a:buFont typeface="Arial" pitchFamily="34" charset="0"/>
              <a:buChar char="•"/>
            </a:pPr>
            <a:r>
              <a:rPr lang="es-SV" b="1" dirty="0" smtClean="0">
                <a:solidFill>
                  <a:schemeClr val="tx1"/>
                </a:solidFill>
                <a:latin typeface="Arial" pitchFamily="34" charset="0"/>
                <a:cs typeface="Arial" pitchFamily="34" charset="0"/>
              </a:rPr>
              <a:t>¿Qué es?</a:t>
            </a:r>
          </a:p>
          <a:p>
            <a:pPr algn="just"/>
            <a:r>
              <a:rPr lang="es-SV" dirty="0" smtClean="0">
                <a:solidFill>
                  <a:schemeClr val="tx1"/>
                </a:solidFill>
                <a:latin typeface="Arial" pitchFamily="34" charset="0"/>
                <a:cs typeface="Arial" pitchFamily="34" charset="0"/>
              </a:rPr>
              <a:t>Es </a:t>
            </a:r>
            <a:r>
              <a:rPr lang="es-SV" dirty="0">
                <a:solidFill>
                  <a:schemeClr val="tx1"/>
                </a:solidFill>
                <a:latin typeface="Arial" pitchFamily="34" charset="0"/>
                <a:cs typeface="Arial" pitchFamily="34" charset="0"/>
              </a:rPr>
              <a:t>aquella </a:t>
            </a:r>
            <a:r>
              <a:rPr lang="es-SV" dirty="0" smtClean="0">
                <a:solidFill>
                  <a:schemeClr val="tx1"/>
                </a:solidFill>
                <a:latin typeface="Arial" pitchFamily="34" charset="0"/>
                <a:cs typeface="Arial" pitchFamily="34" charset="0"/>
              </a:rPr>
              <a:t>contratación que </a:t>
            </a:r>
            <a:r>
              <a:rPr lang="es-SV" dirty="0">
                <a:solidFill>
                  <a:schemeClr val="tx1"/>
                </a:solidFill>
                <a:latin typeface="Arial" pitchFamily="34" charset="0"/>
                <a:cs typeface="Arial" pitchFamily="34" charset="0"/>
              </a:rPr>
              <a:t>se realiza mediante la utilización de algún elemento electrónico cuando este tiene, o puede tener, una incidencia real y directa sobre la formación de la voluntad o el desarrollo e interpretación futura del acuerdo</a:t>
            </a:r>
            <a:r>
              <a:rPr lang="es-SV" dirty="0" smtClean="0">
                <a:solidFill>
                  <a:schemeClr val="tx1"/>
                </a:solidFill>
                <a:latin typeface="Arial" pitchFamily="34" charset="0"/>
                <a:cs typeface="Arial" pitchFamily="34" charset="0"/>
              </a:rPr>
              <a:t>.</a:t>
            </a:r>
          </a:p>
          <a:p>
            <a:pPr algn="just"/>
            <a:endParaRPr lang="es-SV" sz="7200" dirty="0" smtClean="0">
              <a:solidFill>
                <a:schemeClr val="tx1"/>
              </a:solidFill>
              <a:latin typeface="Arial" pitchFamily="34" charset="0"/>
              <a:cs typeface="Arial" pitchFamily="34" charset="0"/>
            </a:endParaRPr>
          </a:p>
          <a:p>
            <a:pPr algn="just"/>
            <a:endParaRPr lang="es-SV" sz="7200" dirty="0" smtClean="0">
              <a:solidFill>
                <a:schemeClr val="tx1"/>
              </a:solidFill>
              <a:latin typeface="Arial" pitchFamily="34" charset="0"/>
              <a:cs typeface="Arial" pitchFamily="34" charset="0"/>
            </a:endParaRPr>
          </a:p>
          <a:p>
            <a:pPr algn="just"/>
            <a:endParaRPr lang="es-SV"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635852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7772400" cy="1362075"/>
          </a:xfrm>
        </p:spPr>
        <p:txBody>
          <a:bodyPr/>
          <a:lstStyle/>
          <a:p>
            <a:r>
              <a:rPr lang="es-SV" b="1" dirty="0" smtClean="0">
                <a:solidFill>
                  <a:schemeClr val="tx1"/>
                </a:solidFill>
                <a:latin typeface="Arial" pitchFamily="34" charset="0"/>
                <a:cs typeface="Arial" pitchFamily="34" charset="0"/>
              </a:rPr>
              <a:t>CARACTERISTICAS</a:t>
            </a:r>
            <a:endParaRPr lang="es-SV" b="1" dirty="0">
              <a:solidFill>
                <a:schemeClr val="tx1"/>
              </a:solidFill>
              <a:latin typeface="Arial" pitchFamily="34" charset="0"/>
              <a:cs typeface="Arial" pitchFamily="34" charset="0"/>
            </a:endParaRPr>
          </a:p>
        </p:txBody>
      </p:sp>
      <p:sp>
        <p:nvSpPr>
          <p:cNvPr id="3" name="2 Marcador de texto"/>
          <p:cNvSpPr>
            <a:spLocks noGrp="1"/>
          </p:cNvSpPr>
          <p:nvPr>
            <p:ph type="body" idx="1"/>
          </p:nvPr>
        </p:nvSpPr>
        <p:spPr>
          <a:xfrm>
            <a:off x="179512" y="2547938"/>
            <a:ext cx="8712968" cy="4049414"/>
          </a:xfrm>
        </p:spPr>
        <p:txBody>
          <a:bodyPr>
            <a:normAutofit/>
          </a:bodyPr>
          <a:lstStyle/>
          <a:p>
            <a:pPr marL="342900" lvl="0" indent="-342900">
              <a:buFont typeface="Wingdings" pitchFamily="2" charset="2"/>
              <a:buChar char="ü"/>
            </a:pPr>
            <a:r>
              <a:rPr lang="es-SV" dirty="0" smtClean="0">
                <a:solidFill>
                  <a:schemeClr val="tx1"/>
                </a:solidFill>
                <a:latin typeface="Arial" pitchFamily="34" charset="0"/>
                <a:cs typeface="Arial" pitchFamily="34" charset="0"/>
              </a:rPr>
              <a:t>Las </a:t>
            </a:r>
            <a:r>
              <a:rPr lang="es-SV" dirty="0">
                <a:solidFill>
                  <a:schemeClr val="tx1"/>
                </a:solidFill>
                <a:latin typeface="Arial" pitchFamily="34" charset="0"/>
                <a:cs typeface="Arial" pitchFamily="34" charset="0"/>
              </a:rPr>
              <a:t>operaciones se realizan a través de medios </a:t>
            </a:r>
            <a:r>
              <a:rPr lang="es-SV" dirty="0" smtClean="0">
                <a:solidFill>
                  <a:schemeClr val="tx1"/>
                </a:solidFill>
                <a:latin typeface="Arial" pitchFamily="34" charset="0"/>
                <a:cs typeface="Arial" pitchFamily="34" charset="0"/>
              </a:rPr>
              <a:t>electrónicos;</a:t>
            </a:r>
          </a:p>
          <a:p>
            <a:pPr marL="342900" lvl="0" indent="-342900">
              <a:buFont typeface="Wingdings" pitchFamily="2" charset="2"/>
              <a:buChar char="ü"/>
            </a:pPr>
            <a:r>
              <a:rPr lang="es-SV" dirty="0" smtClean="0">
                <a:solidFill>
                  <a:schemeClr val="tx1"/>
                </a:solidFill>
                <a:latin typeface="Arial" pitchFamily="34" charset="0"/>
                <a:cs typeface="Arial" pitchFamily="34" charset="0"/>
              </a:rPr>
              <a:t>El </a:t>
            </a:r>
            <a:r>
              <a:rPr lang="es-SV" dirty="0">
                <a:solidFill>
                  <a:schemeClr val="tx1"/>
                </a:solidFill>
                <a:latin typeface="Arial" pitchFamily="34" charset="0"/>
                <a:cs typeface="Arial" pitchFamily="34" charset="0"/>
              </a:rPr>
              <a:t>lugar donde se encuentren las partes resulta </a:t>
            </a:r>
            <a:r>
              <a:rPr lang="es-SV" dirty="0" smtClean="0">
                <a:solidFill>
                  <a:schemeClr val="tx1"/>
                </a:solidFill>
                <a:latin typeface="Arial" pitchFamily="34" charset="0"/>
                <a:cs typeface="Arial" pitchFamily="34" charset="0"/>
              </a:rPr>
              <a:t>irrelevante;</a:t>
            </a:r>
          </a:p>
          <a:p>
            <a:pPr marL="342900" lvl="0" indent="-342900">
              <a:buFont typeface="Wingdings" pitchFamily="2" charset="2"/>
              <a:buChar char="ü"/>
            </a:pPr>
            <a:r>
              <a:rPr lang="es-SV" dirty="0" smtClean="0">
                <a:solidFill>
                  <a:schemeClr val="tx1"/>
                </a:solidFill>
                <a:latin typeface="Arial" pitchFamily="34" charset="0"/>
                <a:cs typeface="Arial" pitchFamily="34" charset="0"/>
              </a:rPr>
              <a:t>No </a:t>
            </a:r>
            <a:r>
              <a:rPr lang="es-SV" dirty="0">
                <a:solidFill>
                  <a:schemeClr val="tx1"/>
                </a:solidFill>
                <a:latin typeface="Arial" pitchFamily="34" charset="0"/>
                <a:cs typeface="Arial" pitchFamily="34" charset="0"/>
              </a:rPr>
              <a:t>queda registro en papel; </a:t>
            </a:r>
            <a:endParaRPr lang="es-SV" dirty="0" smtClean="0">
              <a:solidFill>
                <a:schemeClr val="tx1"/>
              </a:solidFill>
              <a:latin typeface="Arial" pitchFamily="34" charset="0"/>
              <a:cs typeface="Arial" pitchFamily="34" charset="0"/>
            </a:endParaRPr>
          </a:p>
          <a:p>
            <a:pPr marL="342900" lvl="0" indent="-342900">
              <a:buFont typeface="Wingdings" pitchFamily="2" charset="2"/>
              <a:buChar char="ü"/>
            </a:pPr>
            <a:r>
              <a:rPr lang="es-SV" dirty="0" smtClean="0">
                <a:solidFill>
                  <a:schemeClr val="tx1"/>
                </a:solidFill>
                <a:latin typeface="Arial" pitchFamily="34" charset="0"/>
                <a:cs typeface="Arial" pitchFamily="34" charset="0"/>
              </a:rPr>
              <a:t>Se </a:t>
            </a:r>
            <a:r>
              <a:rPr lang="es-SV" dirty="0">
                <a:solidFill>
                  <a:schemeClr val="tx1"/>
                </a:solidFill>
                <a:latin typeface="Arial" pitchFamily="34" charset="0"/>
                <a:cs typeface="Arial" pitchFamily="34" charset="0"/>
              </a:rPr>
              <a:t>reducen considerablemente los tiempos para efectivizar las </a:t>
            </a:r>
            <a:r>
              <a:rPr lang="es-SV" dirty="0" smtClean="0">
                <a:solidFill>
                  <a:schemeClr val="tx1"/>
                </a:solidFill>
                <a:latin typeface="Arial" pitchFamily="34" charset="0"/>
                <a:cs typeface="Arial" pitchFamily="34" charset="0"/>
              </a:rPr>
              <a:t>transacciones;</a:t>
            </a:r>
          </a:p>
          <a:p>
            <a:pPr marL="342900" lvl="0" indent="-342900">
              <a:buFont typeface="Wingdings" pitchFamily="2" charset="2"/>
              <a:buChar char="ü"/>
            </a:pPr>
            <a:r>
              <a:rPr lang="es-SV" dirty="0" smtClean="0">
                <a:solidFill>
                  <a:schemeClr val="tx1"/>
                </a:solidFill>
                <a:latin typeface="Arial" pitchFamily="34" charset="0"/>
                <a:cs typeface="Arial" pitchFamily="34" charset="0"/>
              </a:rPr>
              <a:t>Se </a:t>
            </a:r>
            <a:r>
              <a:rPr lang="es-SV" dirty="0">
                <a:solidFill>
                  <a:schemeClr val="tx1"/>
                </a:solidFill>
                <a:latin typeface="Arial" pitchFamily="34" charset="0"/>
                <a:cs typeface="Arial" pitchFamily="34" charset="0"/>
              </a:rPr>
              <a:t>reducen los intermediarios de </a:t>
            </a:r>
            <a:r>
              <a:rPr lang="es-SV" dirty="0" smtClean="0">
                <a:solidFill>
                  <a:schemeClr val="tx1"/>
                </a:solidFill>
                <a:latin typeface="Arial" pitchFamily="34" charset="0"/>
                <a:cs typeface="Arial" pitchFamily="34" charset="0"/>
              </a:rPr>
              <a:t>distribución;</a:t>
            </a:r>
          </a:p>
          <a:p>
            <a:pPr marL="342900" lvl="0" indent="-342900">
              <a:buFont typeface="Wingdings" pitchFamily="2" charset="2"/>
              <a:buChar char="ü"/>
            </a:pPr>
            <a:r>
              <a:rPr lang="es-SV" dirty="0" smtClean="0">
                <a:solidFill>
                  <a:schemeClr val="tx1"/>
                </a:solidFill>
                <a:latin typeface="Arial" pitchFamily="34" charset="0"/>
                <a:cs typeface="Arial" pitchFamily="34" charset="0"/>
              </a:rPr>
              <a:t>Las </a:t>
            </a:r>
            <a:r>
              <a:rPr lang="es-SV" dirty="0">
                <a:solidFill>
                  <a:schemeClr val="tx1"/>
                </a:solidFill>
                <a:latin typeface="Arial" pitchFamily="34" charset="0"/>
                <a:cs typeface="Arial" pitchFamily="34" charset="0"/>
              </a:rPr>
              <a:t>importaciones no pasan, necesariamente, por las aduanas</a:t>
            </a:r>
            <a:endParaRPr lang="es-SV" dirty="0" smtClean="0">
              <a:solidFill>
                <a:schemeClr val="tx1"/>
              </a:solidFill>
              <a:latin typeface="Arial" pitchFamily="34" charset="0"/>
              <a:cs typeface="Arial" pitchFamily="34" charset="0"/>
            </a:endParaRPr>
          </a:p>
          <a:p>
            <a:pPr marL="342900" lvl="0" indent="-342900">
              <a:buFont typeface="Wingdings" pitchFamily="2" charset="2"/>
              <a:buChar char="ü"/>
            </a:pPr>
            <a:endParaRPr lang="es-SV" dirty="0">
              <a:solidFill>
                <a:schemeClr val="tx1"/>
              </a:solidFill>
            </a:endParaRPr>
          </a:p>
          <a:p>
            <a:endParaRPr lang="es-SV" dirty="0"/>
          </a:p>
        </p:txBody>
      </p:sp>
    </p:spTree>
    <p:extLst>
      <p:ext uri="{BB962C8B-B14F-4D97-AF65-F5344CB8AC3E}">
        <p14:creationId xmlns:p14="http://schemas.microsoft.com/office/powerpoint/2010/main" val="1051487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04664"/>
            <a:ext cx="8132440" cy="1362075"/>
          </a:xfrm>
        </p:spPr>
        <p:txBody>
          <a:bodyPr>
            <a:normAutofit/>
          </a:bodyPr>
          <a:lstStyle/>
          <a:p>
            <a:r>
              <a:rPr lang="es-SV" sz="3200" b="1" dirty="0" smtClean="0">
                <a:solidFill>
                  <a:schemeClr val="tx1"/>
                </a:solidFill>
                <a:latin typeface="Arial" pitchFamily="34" charset="0"/>
                <a:cs typeface="Arial" pitchFamily="34" charset="0"/>
              </a:rPr>
              <a:t>CLASIFICACION DE LOS CONTRATOS INFORMATICOS</a:t>
            </a:r>
            <a:endParaRPr lang="es-SV" sz="3200" b="1" dirty="0">
              <a:solidFill>
                <a:schemeClr val="tx1"/>
              </a:solidFill>
              <a:latin typeface="Arial" pitchFamily="34" charset="0"/>
              <a:cs typeface="Arial" pitchFamily="34" charset="0"/>
            </a:endParaRPr>
          </a:p>
        </p:txBody>
      </p:sp>
      <p:sp>
        <p:nvSpPr>
          <p:cNvPr id="3" name="2 Marcador de texto"/>
          <p:cNvSpPr>
            <a:spLocks noGrp="1"/>
          </p:cNvSpPr>
          <p:nvPr>
            <p:ph type="body" idx="1"/>
          </p:nvPr>
        </p:nvSpPr>
        <p:spPr>
          <a:xfrm>
            <a:off x="251520" y="2547938"/>
            <a:ext cx="8568952" cy="3905398"/>
          </a:xfrm>
        </p:spPr>
        <p:txBody>
          <a:bodyPr>
            <a:normAutofit lnSpcReduction="10000"/>
          </a:bodyPr>
          <a:lstStyle/>
          <a:p>
            <a:pPr algn="just"/>
            <a:r>
              <a:rPr lang="es-SV" b="1" dirty="0">
                <a:solidFill>
                  <a:schemeClr val="tx1"/>
                </a:solidFill>
                <a:latin typeface="Arial" pitchFamily="34" charset="0"/>
                <a:cs typeface="Arial" pitchFamily="34" charset="0"/>
              </a:rPr>
              <a:t>Según la materia del acto que se </a:t>
            </a:r>
            <a:r>
              <a:rPr lang="es-SV" b="1" dirty="0" smtClean="0">
                <a:solidFill>
                  <a:schemeClr val="tx1"/>
                </a:solidFill>
                <a:latin typeface="Arial" pitchFamily="34" charset="0"/>
                <a:cs typeface="Arial" pitchFamily="34" charset="0"/>
              </a:rPr>
              <a:t>celebre:</a:t>
            </a:r>
          </a:p>
          <a:p>
            <a:pPr marL="342900" indent="-342900" algn="just">
              <a:buFont typeface="Wingdings" pitchFamily="2" charset="2"/>
              <a:buChar char="ü"/>
            </a:pPr>
            <a:r>
              <a:rPr lang="es-SV" dirty="0" smtClean="0">
                <a:solidFill>
                  <a:schemeClr val="tx1"/>
                </a:solidFill>
                <a:latin typeface="Arial" pitchFamily="34" charset="0"/>
                <a:cs typeface="Arial" pitchFamily="34" charset="0"/>
              </a:rPr>
              <a:t>Equipamiento (Harward): </a:t>
            </a:r>
            <a:r>
              <a:rPr lang="es-SV" dirty="0" smtClean="0">
                <a:solidFill>
                  <a:schemeClr val="tx1"/>
                </a:solidFill>
                <a:latin typeface="Arial" pitchFamily="34" charset="0"/>
                <a:cs typeface="Arial" pitchFamily="34" charset="0"/>
              </a:rPr>
              <a:t>unidades </a:t>
            </a:r>
            <a:r>
              <a:rPr lang="es-SV" dirty="0">
                <a:solidFill>
                  <a:schemeClr val="tx1"/>
                </a:solidFill>
                <a:latin typeface="Arial" pitchFamily="34" charset="0"/>
                <a:cs typeface="Arial" pitchFamily="34" charset="0"/>
              </a:rPr>
              <a:t>centrales de </a:t>
            </a:r>
            <a:r>
              <a:rPr lang="es-SV" dirty="0" smtClean="0">
                <a:solidFill>
                  <a:schemeClr val="tx1"/>
                </a:solidFill>
                <a:latin typeface="Arial" pitchFamily="34" charset="0"/>
                <a:cs typeface="Arial" pitchFamily="34" charset="0"/>
              </a:rPr>
              <a:t>procesamiento y todo aquello que hace referencia a la  estructura física de este.</a:t>
            </a:r>
            <a:endParaRPr lang="es-SV" dirty="0" smtClean="0">
              <a:solidFill>
                <a:schemeClr val="tx1"/>
              </a:solidFill>
              <a:latin typeface="Arial" pitchFamily="34" charset="0"/>
              <a:cs typeface="Arial" pitchFamily="34" charset="0"/>
            </a:endParaRPr>
          </a:p>
          <a:p>
            <a:pPr marL="342900" lvl="0" indent="-342900" algn="just">
              <a:buFont typeface="Wingdings" pitchFamily="2" charset="2"/>
              <a:buChar char="ü"/>
            </a:pPr>
            <a:r>
              <a:rPr lang="es-SV" dirty="0">
                <a:solidFill>
                  <a:schemeClr val="tx1"/>
                </a:solidFill>
                <a:latin typeface="Arial" pitchFamily="34" charset="0"/>
                <a:cs typeface="Arial" pitchFamily="34" charset="0"/>
              </a:rPr>
              <a:t>S</a:t>
            </a:r>
            <a:r>
              <a:rPr lang="es-SV" dirty="0" smtClean="0">
                <a:solidFill>
                  <a:schemeClr val="tx1"/>
                </a:solidFill>
                <a:latin typeface="Arial" pitchFamily="34" charset="0"/>
                <a:cs typeface="Arial" pitchFamily="34" charset="0"/>
              </a:rPr>
              <a:t>oftware</a:t>
            </a:r>
            <a:r>
              <a:rPr lang="es-SV" dirty="0">
                <a:solidFill>
                  <a:schemeClr val="tx1"/>
                </a:solidFill>
                <a:latin typeface="Arial" pitchFamily="34" charset="0"/>
                <a:cs typeface="Arial" pitchFamily="34" charset="0"/>
              </a:rPr>
              <a:t>: de base y </a:t>
            </a:r>
            <a:r>
              <a:rPr lang="es-SV" dirty="0" smtClean="0">
                <a:solidFill>
                  <a:schemeClr val="tx1"/>
                </a:solidFill>
                <a:latin typeface="Arial" pitchFamily="34" charset="0"/>
                <a:cs typeface="Arial" pitchFamily="34" charset="0"/>
              </a:rPr>
              <a:t>aplicativo, esto hace referencia a todos aquellos programas que permiten la realización de tareas especificas.</a:t>
            </a:r>
            <a:endParaRPr lang="es-SV" dirty="0" smtClean="0">
              <a:solidFill>
                <a:schemeClr val="tx1"/>
              </a:solidFill>
              <a:latin typeface="Arial" pitchFamily="34" charset="0"/>
              <a:cs typeface="Arial" pitchFamily="34" charset="0"/>
            </a:endParaRPr>
          </a:p>
          <a:p>
            <a:pPr marL="342900" lvl="0" indent="-342900" algn="just">
              <a:buFont typeface="Wingdings" pitchFamily="2" charset="2"/>
              <a:buChar char="ü"/>
            </a:pPr>
            <a:r>
              <a:rPr lang="es-SV" dirty="0">
                <a:solidFill>
                  <a:schemeClr val="tx1"/>
                </a:solidFill>
                <a:latin typeface="Arial" pitchFamily="34" charset="0"/>
                <a:cs typeface="Arial" pitchFamily="34" charset="0"/>
              </a:rPr>
              <a:t>S</a:t>
            </a:r>
            <a:r>
              <a:rPr lang="es-SV" dirty="0" smtClean="0">
                <a:solidFill>
                  <a:schemeClr val="tx1"/>
                </a:solidFill>
                <a:latin typeface="Arial" pitchFamily="34" charset="0"/>
                <a:cs typeface="Arial" pitchFamily="34" charset="0"/>
              </a:rPr>
              <a:t>ervicios</a:t>
            </a:r>
            <a:r>
              <a:rPr lang="es-SV" dirty="0">
                <a:solidFill>
                  <a:schemeClr val="tx1"/>
                </a:solidFill>
                <a:latin typeface="Arial" pitchFamily="34" charset="0"/>
                <a:cs typeface="Arial" pitchFamily="34" charset="0"/>
              </a:rPr>
              <a:t>: de análisis y diseño de sistemas; programación, adecuación de locales e instalación, capacitación; mantenimiento de equipos, de software; etc.</a:t>
            </a:r>
          </a:p>
        </p:txBody>
      </p:sp>
    </p:spTree>
    <p:extLst>
      <p:ext uri="{BB962C8B-B14F-4D97-AF65-F5344CB8AC3E}">
        <p14:creationId xmlns:p14="http://schemas.microsoft.com/office/powerpoint/2010/main" val="170539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332656"/>
            <a:ext cx="8712968" cy="5832648"/>
          </a:xfrm>
        </p:spPr>
        <p:txBody>
          <a:bodyPr>
            <a:normAutofit/>
          </a:bodyPr>
          <a:lstStyle/>
          <a:p>
            <a:pPr marL="0" lvl="0" indent="0">
              <a:buNone/>
            </a:pPr>
            <a:r>
              <a:rPr lang="es-SV" b="1" dirty="0" smtClean="0">
                <a:latin typeface="Arial" pitchFamily="34" charset="0"/>
                <a:cs typeface="Arial" pitchFamily="34" charset="0"/>
              </a:rPr>
              <a:t>Según su </a:t>
            </a:r>
            <a:r>
              <a:rPr lang="es-SV" b="1" dirty="0">
                <a:latin typeface="Arial" pitchFamily="34" charset="0"/>
                <a:cs typeface="Arial" pitchFamily="34" charset="0"/>
              </a:rPr>
              <a:t>forma de ejecución</a:t>
            </a:r>
            <a:r>
              <a:rPr lang="es-SV" dirty="0" smtClean="0">
                <a:latin typeface="Arial" pitchFamily="34" charset="0"/>
                <a:cs typeface="Arial" pitchFamily="34" charset="0"/>
              </a:rPr>
              <a:t>:</a:t>
            </a:r>
          </a:p>
          <a:p>
            <a:pPr marL="0" lvl="0" indent="0">
              <a:buNone/>
            </a:pPr>
            <a:endParaRPr lang="es-SV" sz="2400" dirty="0" smtClean="0">
              <a:latin typeface="Arial" pitchFamily="34" charset="0"/>
              <a:cs typeface="Arial" pitchFamily="34" charset="0"/>
            </a:endParaRPr>
          </a:p>
          <a:p>
            <a:pPr algn="just">
              <a:buFont typeface="Wingdings" pitchFamily="2" charset="2"/>
              <a:buChar char="Ø"/>
            </a:pPr>
            <a:r>
              <a:rPr lang="es-SV" sz="2000" b="1" dirty="0">
                <a:latin typeface="Arial" pitchFamily="34" charset="0"/>
                <a:cs typeface="Arial" pitchFamily="34" charset="0"/>
              </a:rPr>
              <a:t>Contratación Directa u ON LINE</a:t>
            </a:r>
            <a:r>
              <a:rPr lang="es-SV" sz="2000" dirty="0">
                <a:latin typeface="Arial" pitchFamily="34" charset="0"/>
                <a:cs typeface="Arial" pitchFamily="34" charset="0"/>
              </a:rPr>
              <a:t>, es aquella modalidad de comercio en Internet en el que la oferta, aceptación, entrega y el pago se hacen en línea (en la Red). Ejemplo: la compra de música a través de Internet, compra de un programa de ordenador entre otros. </a:t>
            </a:r>
          </a:p>
          <a:p>
            <a:pPr lvl="0" algn="just">
              <a:buFont typeface="Wingdings" pitchFamily="2" charset="2"/>
              <a:buChar char="Ø"/>
            </a:pPr>
            <a:endParaRPr lang="es-SV" sz="2000" b="1" dirty="0">
              <a:latin typeface="Arial" pitchFamily="34" charset="0"/>
              <a:cs typeface="Arial" pitchFamily="34" charset="0"/>
            </a:endParaRPr>
          </a:p>
          <a:p>
            <a:pPr lvl="0" algn="just">
              <a:buFont typeface="Wingdings" pitchFamily="2" charset="2"/>
              <a:buChar char="Ø"/>
            </a:pPr>
            <a:r>
              <a:rPr lang="es-SV" sz="2000" b="1" dirty="0">
                <a:latin typeface="Arial" pitchFamily="34" charset="0"/>
                <a:cs typeface="Arial" pitchFamily="34" charset="0"/>
              </a:rPr>
              <a:t>Contratación Indirecta u OFF LINE</a:t>
            </a:r>
            <a:r>
              <a:rPr lang="es-SV" sz="2000" dirty="0">
                <a:latin typeface="Arial" pitchFamily="34" charset="0"/>
                <a:cs typeface="Arial" pitchFamily="34" charset="0"/>
              </a:rPr>
              <a:t>, es aquella modalidad de comercio en Internet donde la oferta y aceptación se hace en la red, pero la entrega y/o el pago se producen fuera de la red. Ejemplos de este tipo pueden ser el comercio electrónico de productos y servicios físicos, tal y como la compra de libros a través de Internet, encargo de una servicio que se va a realizar en el domicilio o la compra de un CD que remiten al domicilio.</a:t>
            </a:r>
          </a:p>
          <a:p>
            <a:pPr marL="0" indent="0">
              <a:buNone/>
            </a:pPr>
            <a:endParaRPr lang="es-SV" sz="2000" dirty="0"/>
          </a:p>
        </p:txBody>
      </p:sp>
    </p:spTree>
    <p:extLst>
      <p:ext uri="{BB962C8B-B14F-4D97-AF65-F5344CB8AC3E}">
        <p14:creationId xmlns:p14="http://schemas.microsoft.com/office/powerpoint/2010/main" val="28605761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404664"/>
            <a:ext cx="8640960" cy="6192688"/>
          </a:xfrm>
        </p:spPr>
        <p:txBody>
          <a:bodyPr>
            <a:noAutofit/>
          </a:bodyPr>
          <a:lstStyle/>
          <a:p>
            <a:pPr marL="0" indent="0">
              <a:buNone/>
            </a:pPr>
            <a:r>
              <a:rPr lang="es-SV" sz="2000" b="1" dirty="0" smtClean="0">
                <a:latin typeface="Arial" pitchFamily="34" charset="0"/>
                <a:cs typeface="Arial" pitchFamily="34" charset="0"/>
              </a:rPr>
              <a:t>Por la emisión de las contrataciones</a:t>
            </a:r>
          </a:p>
          <a:p>
            <a:pPr>
              <a:buFont typeface="Wingdings" pitchFamily="2" charset="2"/>
              <a:buChar char="v"/>
            </a:pPr>
            <a:r>
              <a:rPr lang="es-SV" sz="2000" b="1" dirty="0">
                <a:latin typeface="Arial" pitchFamily="34" charset="0"/>
                <a:cs typeface="Arial" pitchFamily="34" charset="0"/>
              </a:rPr>
              <a:t>Contrato electrónico puro</a:t>
            </a:r>
            <a:r>
              <a:rPr lang="es-SV" sz="2000" dirty="0">
                <a:latin typeface="Arial" pitchFamily="34" charset="0"/>
                <a:cs typeface="Arial" pitchFamily="34" charset="0"/>
              </a:rPr>
              <a:t>: las declaraciones de voluntad se manifiestan íntegramente a través de medios electrónicos tales como el correo </a:t>
            </a:r>
            <a:r>
              <a:rPr lang="es-SV" sz="2000" dirty="0" smtClean="0">
                <a:latin typeface="Arial" pitchFamily="34" charset="0"/>
                <a:cs typeface="Arial" pitchFamily="34" charset="0"/>
              </a:rPr>
              <a:t>electrónico y  </a:t>
            </a:r>
            <a:r>
              <a:rPr lang="es-SV" sz="2000" dirty="0">
                <a:latin typeface="Arial" pitchFamily="34" charset="0"/>
                <a:cs typeface="Arial" pitchFamily="34" charset="0"/>
              </a:rPr>
              <a:t>las páginas interactivas. </a:t>
            </a:r>
            <a:endParaRPr lang="es-SV" sz="2000" dirty="0" smtClean="0">
              <a:latin typeface="Arial" pitchFamily="34" charset="0"/>
              <a:cs typeface="Arial" pitchFamily="34" charset="0"/>
            </a:endParaRPr>
          </a:p>
          <a:p>
            <a:pPr marL="0" indent="0">
              <a:buNone/>
            </a:pPr>
            <a:endParaRPr lang="es-SV" sz="2000" dirty="0" smtClean="0">
              <a:latin typeface="Arial" pitchFamily="34" charset="0"/>
              <a:cs typeface="Arial" pitchFamily="34" charset="0"/>
            </a:endParaRPr>
          </a:p>
          <a:p>
            <a:pPr marL="0" indent="0">
              <a:buNone/>
            </a:pPr>
            <a:r>
              <a:rPr lang="es-SV" sz="2000" b="1" dirty="0">
                <a:latin typeface="Arial" pitchFamily="34" charset="0"/>
                <a:cs typeface="Arial" pitchFamily="34" charset="0"/>
              </a:rPr>
              <a:t> </a:t>
            </a:r>
            <a:r>
              <a:rPr lang="es-SV" sz="2000" b="1" dirty="0" smtClean="0">
                <a:latin typeface="Arial" pitchFamily="34" charset="0"/>
                <a:cs typeface="Arial" pitchFamily="34" charset="0"/>
              </a:rPr>
              <a:t>Dentro de estos contratos puros podemos encontrar: </a:t>
            </a:r>
          </a:p>
          <a:p>
            <a:pPr marL="0" indent="0">
              <a:buNone/>
            </a:pPr>
            <a:endParaRPr lang="es-SV" sz="2000" b="1" dirty="0" smtClean="0">
              <a:latin typeface="Arial" pitchFamily="34" charset="0"/>
              <a:cs typeface="Arial" pitchFamily="34" charset="0"/>
            </a:endParaRPr>
          </a:p>
          <a:p>
            <a:pPr>
              <a:buFont typeface="Wingdings" pitchFamily="2" charset="2"/>
              <a:buChar char="ü"/>
            </a:pPr>
            <a:r>
              <a:rPr lang="es-SV" sz="2000" b="1" dirty="0">
                <a:latin typeface="Arial" pitchFamily="34" charset="0"/>
                <a:cs typeface="Arial" pitchFamily="34" charset="0"/>
              </a:rPr>
              <a:t>Contratos Reactivos: </a:t>
            </a:r>
            <a:r>
              <a:rPr lang="es-SV" sz="2000" dirty="0">
                <a:latin typeface="Arial" pitchFamily="34" charset="0"/>
                <a:cs typeface="Arial" pitchFamily="34" charset="0"/>
              </a:rPr>
              <a:t>Exigen de las partes el uso de </a:t>
            </a:r>
            <a:r>
              <a:rPr lang="es-SV" sz="2000" dirty="0" smtClean="0">
                <a:latin typeface="Arial" pitchFamily="34" charset="0"/>
                <a:cs typeface="Arial" pitchFamily="34" charset="0"/>
              </a:rPr>
              <a:t>herramientas </a:t>
            </a:r>
            <a:r>
              <a:rPr lang="es-SV" sz="2000" dirty="0">
                <a:latin typeface="Arial" pitchFamily="34" charset="0"/>
                <a:cs typeface="Arial" pitchFamily="34" charset="0"/>
              </a:rPr>
              <a:t>adicionales de comunicación para poder llevar a cabo la contratación. Son los más comunes en sistemas de </a:t>
            </a:r>
            <a:r>
              <a:rPr lang="es-SV" sz="2000" dirty="0" smtClean="0">
                <a:latin typeface="Arial" pitchFamily="34" charset="0"/>
                <a:cs typeface="Arial" pitchFamily="34" charset="0"/>
              </a:rPr>
              <a:t>micro pagos</a:t>
            </a:r>
            <a:r>
              <a:rPr lang="es-SV" sz="2000" dirty="0">
                <a:latin typeface="Arial" pitchFamily="34" charset="0"/>
                <a:cs typeface="Arial" pitchFamily="34" charset="0"/>
              </a:rPr>
              <a:t>, contratación de servicios personalizados y venta por catálogo. Ejemplos: Contratación a través de e-mail, Suscripción a servicios por medio del envío de SMS</a:t>
            </a:r>
            <a:r>
              <a:rPr lang="es-SV" sz="2000" dirty="0" smtClean="0">
                <a:latin typeface="Arial" pitchFamily="34" charset="0"/>
                <a:cs typeface="Arial" pitchFamily="34" charset="0"/>
              </a:rPr>
              <a:t>.</a:t>
            </a:r>
          </a:p>
          <a:p>
            <a:pPr marL="0" indent="0">
              <a:buNone/>
            </a:pPr>
            <a:endParaRPr lang="es-SV" sz="2000" dirty="0" smtClean="0">
              <a:latin typeface="Arial" pitchFamily="34" charset="0"/>
              <a:cs typeface="Arial" pitchFamily="34" charset="0"/>
            </a:endParaRPr>
          </a:p>
          <a:p>
            <a:pPr>
              <a:buFont typeface="Wingdings" pitchFamily="2" charset="2"/>
              <a:buChar char="ü"/>
            </a:pPr>
            <a:r>
              <a:rPr lang="es-SV" sz="2000" b="1" dirty="0">
                <a:latin typeface="Arial" pitchFamily="34" charset="0"/>
                <a:cs typeface="Arial" pitchFamily="34" charset="0"/>
              </a:rPr>
              <a:t>Contratos Interactivos: </a:t>
            </a:r>
            <a:r>
              <a:rPr lang="es-SV" sz="2000" dirty="0">
                <a:latin typeface="Arial" pitchFamily="34" charset="0"/>
                <a:cs typeface="Arial" pitchFamily="34" charset="0"/>
              </a:rPr>
              <a:t>El lugar en que se encuentra la oferta permite por sí mismo efectuar la contratación. </a:t>
            </a:r>
            <a:endParaRPr lang="es-SV" sz="2000" dirty="0" smtClean="0">
              <a:latin typeface="Arial" pitchFamily="34" charset="0"/>
              <a:cs typeface="Arial" pitchFamily="34" charset="0"/>
            </a:endParaRPr>
          </a:p>
        </p:txBody>
      </p:sp>
    </p:spTree>
    <p:extLst>
      <p:ext uri="{BB962C8B-B14F-4D97-AF65-F5344CB8AC3E}">
        <p14:creationId xmlns:p14="http://schemas.microsoft.com/office/powerpoint/2010/main" val="3089096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404664"/>
            <a:ext cx="8712968" cy="6264696"/>
          </a:xfrm>
        </p:spPr>
        <p:txBody>
          <a:bodyPr/>
          <a:lstStyle/>
          <a:p>
            <a:pPr>
              <a:buFont typeface="Wingdings" pitchFamily="2" charset="2"/>
              <a:buChar char="ü"/>
            </a:pPr>
            <a:r>
              <a:rPr lang="es-SV" sz="2000" b="1" dirty="0">
                <a:latin typeface="Arial" pitchFamily="34" charset="0"/>
                <a:cs typeface="Arial" pitchFamily="34" charset="0"/>
              </a:rPr>
              <a:t>Contratos “browser“: </a:t>
            </a:r>
            <a:r>
              <a:rPr lang="es-SV" sz="2000" dirty="0">
                <a:latin typeface="Arial" pitchFamily="34" charset="0"/>
                <a:cs typeface="Arial" pitchFamily="34" charset="0"/>
              </a:rPr>
              <a:t>El contrato se formaliza con el mero acceso a la página web o sitio, sin necesidad de aceptación expresa. Ejemplos: Aceptación tácita de las condiciones de uso de una página web o de su aviso legal</a:t>
            </a:r>
            <a:r>
              <a:rPr lang="es-SV" sz="2000" dirty="0" smtClean="0">
                <a:latin typeface="Arial" pitchFamily="34" charset="0"/>
                <a:cs typeface="Arial" pitchFamily="34" charset="0"/>
              </a:rPr>
              <a:t>.</a:t>
            </a:r>
          </a:p>
          <a:p>
            <a:pPr marL="0" indent="0">
              <a:buNone/>
            </a:pPr>
            <a:endParaRPr lang="es-SV" sz="2000" b="1" dirty="0">
              <a:latin typeface="Arial" pitchFamily="34" charset="0"/>
              <a:cs typeface="Arial" pitchFamily="34" charset="0"/>
            </a:endParaRPr>
          </a:p>
          <a:p>
            <a:pPr>
              <a:buFont typeface="Wingdings" pitchFamily="2" charset="2"/>
              <a:buChar char="ü"/>
            </a:pPr>
            <a:r>
              <a:rPr lang="es-SV" sz="2000" b="1" dirty="0">
                <a:latin typeface="Arial" pitchFamily="34" charset="0"/>
                <a:cs typeface="Arial" pitchFamily="34" charset="0"/>
              </a:rPr>
              <a:t>Contratos “click“: </a:t>
            </a:r>
            <a:r>
              <a:rPr lang="es-SV" sz="2000" dirty="0">
                <a:latin typeface="Arial" pitchFamily="34" charset="0"/>
                <a:cs typeface="Arial" pitchFamily="34" charset="0"/>
              </a:rPr>
              <a:t>La formalización del contrato exige del aceptante una manifestación expresa de voluntad, que otorga pulsando el botón que se indica a tal efecto y que habitualmente contiene la palabra “Acepto”. Ejemplo: Aceptación por medio click de las condiciones de uso de una red social online.</a:t>
            </a:r>
          </a:p>
          <a:p>
            <a:pPr marL="0" indent="0">
              <a:buNone/>
            </a:pPr>
            <a:endParaRPr lang="es-SV" b="1" dirty="0" smtClean="0"/>
          </a:p>
          <a:p>
            <a:pPr>
              <a:buFont typeface="Wingdings" pitchFamily="2" charset="2"/>
              <a:buChar char="v"/>
            </a:pPr>
            <a:r>
              <a:rPr lang="es-SV" sz="2000" b="1" dirty="0" smtClean="0">
                <a:latin typeface="Arial" pitchFamily="34" charset="0"/>
                <a:cs typeface="Arial" pitchFamily="34" charset="0"/>
              </a:rPr>
              <a:t>Contrato </a:t>
            </a:r>
            <a:r>
              <a:rPr lang="es-SV" sz="2000" b="1" dirty="0">
                <a:latin typeface="Arial" pitchFamily="34" charset="0"/>
                <a:cs typeface="Arial" pitchFamily="34" charset="0"/>
              </a:rPr>
              <a:t>electrónico mixto</a:t>
            </a:r>
            <a:r>
              <a:rPr lang="es-SV" sz="2000" dirty="0">
                <a:latin typeface="Arial" pitchFamily="34" charset="0"/>
                <a:cs typeface="Arial" pitchFamily="34" charset="0"/>
              </a:rPr>
              <a:t>. La contratación combina sistemas electrónicos de manifestación de voluntad con otros tradicionales. Ejemplo: Descarga de formulario de solicitud de pedido para su envío por fax o correo postal.</a:t>
            </a:r>
          </a:p>
        </p:txBody>
      </p:sp>
    </p:spTree>
    <p:extLst>
      <p:ext uri="{BB962C8B-B14F-4D97-AF65-F5344CB8AC3E}">
        <p14:creationId xmlns:p14="http://schemas.microsoft.com/office/powerpoint/2010/main" val="3027230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179512" y="3200400"/>
            <a:ext cx="8784976" cy="3396952"/>
          </a:xfrm>
        </p:spPr>
        <p:txBody>
          <a:bodyPr>
            <a:normAutofit fontScale="85000" lnSpcReduction="20000"/>
          </a:bodyPr>
          <a:lstStyle/>
          <a:p>
            <a:endParaRPr lang="es-SV" dirty="0">
              <a:latin typeface="Arial" panose="020B0604020202020204" pitchFamily="34" charset="0"/>
              <a:cs typeface="Arial" panose="020B0604020202020204" pitchFamily="34" charset="0"/>
            </a:endParaRPr>
          </a:p>
          <a:p>
            <a:pPr algn="just"/>
            <a:r>
              <a:rPr lang="es-SV" dirty="0">
                <a:ln w="0"/>
                <a:solidFill>
                  <a:schemeClr val="tx1"/>
                </a:solidFill>
                <a:latin typeface="Arial" pitchFamily="34" charset="0"/>
                <a:cs typeface="Arial" panose="020B0604020202020204" pitchFamily="34" charset="0"/>
              </a:rPr>
              <a:t>Internet, definido por el FNC (Federal </a:t>
            </a:r>
            <a:r>
              <a:rPr lang="es-SV" dirty="0" err="1">
                <a:ln w="0"/>
                <a:solidFill>
                  <a:schemeClr val="tx1"/>
                </a:solidFill>
                <a:latin typeface="Arial" panose="020B0604020202020204" pitchFamily="34" charset="0"/>
                <a:cs typeface="Arial" panose="020B0604020202020204" pitchFamily="34" charset="0"/>
              </a:rPr>
              <a:t>Networking</a:t>
            </a:r>
            <a:r>
              <a:rPr lang="es-SV" dirty="0">
                <a:ln w="0"/>
                <a:solidFill>
                  <a:schemeClr val="tx1"/>
                </a:solidFill>
                <a:latin typeface="Arial" panose="020B0604020202020204" pitchFamily="34" charset="0"/>
                <a:cs typeface="Arial" panose="020B0604020202020204" pitchFamily="34" charset="0"/>
              </a:rPr>
              <a:t> Council) de los Estados Unidos mediante la siguiente resolución de 24 de Octubre de 1995: “entendemos por Internet un sistema global de información que: está relacionado lógicamente por un único espacio global de direcciones basado en el protocolo IP o en sus extensiones; es capaz de soportar comunicaciones usando el conjunto de protocolos TCP/IP o sus extensiones y/u otros protocolos compatibles con IP; proporciona, usa o hace accesible, de manera pública o privada, servicios de alto nivel en capas de comunicaciones y otras infraestructuras relacionadas.”</a:t>
            </a:r>
          </a:p>
          <a:p>
            <a:endParaRPr lang="es-SV" dirty="0"/>
          </a:p>
        </p:txBody>
      </p:sp>
      <p:sp>
        <p:nvSpPr>
          <p:cNvPr id="3" name="2 Título"/>
          <p:cNvSpPr>
            <a:spLocks noGrp="1"/>
          </p:cNvSpPr>
          <p:nvPr>
            <p:ph type="ctrTitle"/>
          </p:nvPr>
        </p:nvSpPr>
        <p:spPr/>
        <p:txBody>
          <a:bodyPr/>
          <a:lstStyle/>
          <a:p>
            <a:r>
              <a:rPr lang="es-SV" b="1" dirty="0" smtClean="0">
                <a:ln>
                  <a:solidFill>
                    <a:schemeClr val="accent1">
                      <a:lumMod val="50000"/>
                    </a:schemeClr>
                  </a:solidFill>
                </a:ln>
                <a:effectLst>
                  <a:reflection blurRad="6350" stA="55000" endA="50" endPos="85000" dir="5400000" sy="-100000" algn="bl" rotWithShape="0"/>
                </a:effectLst>
                <a:latin typeface="Arial" panose="020B0604020202020204" pitchFamily="34" charset="0"/>
                <a:cs typeface="Arial" panose="020B0604020202020204" pitchFamily="34" charset="0"/>
              </a:rPr>
              <a:t>¿Qué es Internet?</a:t>
            </a:r>
            <a:r>
              <a:rPr lang="es-SV" b="1" dirty="0">
                <a:ln>
                  <a:solidFill>
                    <a:schemeClr val="accent1">
                      <a:lumMod val="50000"/>
                    </a:schemeClr>
                  </a:solidFill>
                </a:ln>
                <a:effectLst>
                  <a:reflection blurRad="6350" stA="55000" endA="50" endPos="85000" dir="5400000" sy="-100000" algn="bl" rotWithShape="0"/>
                </a:effectLst>
                <a:latin typeface="Arial" panose="020B0604020202020204" pitchFamily="34" charset="0"/>
                <a:cs typeface="Arial" panose="020B0604020202020204" pitchFamily="34" charset="0"/>
              </a:rPr>
              <a:t/>
            </a:r>
            <a:br>
              <a:rPr lang="es-SV" b="1" dirty="0">
                <a:ln>
                  <a:solidFill>
                    <a:schemeClr val="accent1">
                      <a:lumMod val="50000"/>
                    </a:schemeClr>
                  </a:solidFill>
                </a:ln>
                <a:effectLst>
                  <a:reflection blurRad="6350" stA="55000" endA="50" endPos="85000" dir="5400000" sy="-100000" algn="bl" rotWithShape="0"/>
                </a:effectLst>
                <a:latin typeface="Arial" panose="020B0604020202020204" pitchFamily="34" charset="0"/>
                <a:cs typeface="Arial" panose="020B0604020202020204" pitchFamily="34" charset="0"/>
              </a:rPr>
            </a:br>
            <a:endParaRPr lang="es-SV" dirty="0"/>
          </a:p>
        </p:txBody>
      </p:sp>
    </p:spTree>
    <p:extLst>
      <p:ext uri="{BB962C8B-B14F-4D97-AF65-F5344CB8AC3E}">
        <p14:creationId xmlns:p14="http://schemas.microsoft.com/office/powerpoint/2010/main" val="580084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476672"/>
            <a:ext cx="8363272" cy="6120680"/>
          </a:xfrm>
        </p:spPr>
        <p:txBody>
          <a:bodyPr>
            <a:normAutofit/>
          </a:bodyPr>
          <a:lstStyle/>
          <a:p>
            <a:pPr marL="0" indent="0">
              <a:buNone/>
            </a:pPr>
            <a:r>
              <a:rPr lang="es-SV" sz="2000" b="1" dirty="0">
                <a:latin typeface="Arial" pitchFamily="34" charset="0"/>
                <a:cs typeface="Arial" pitchFamily="34" charset="0"/>
              </a:rPr>
              <a:t>Por los sujetos que son parte del contrato electrónico</a:t>
            </a:r>
            <a:r>
              <a:rPr lang="es-SV" sz="2000" dirty="0">
                <a:latin typeface="Arial" pitchFamily="34" charset="0"/>
                <a:cs typeface="Arial" pitchFamily="34" charset="0"/>
              </a:rPr>
              <a:t>: </a:t>
            </a:r>
            <a:endParaRPr lang="es-SV" sz="2000" dirty="0" smtClean="0">
              <a:latin typeface="Arial" pitchFamily="34" charset="0"/>
              <a:cs typeface="Arial" pitchFamily="34" charset="0"/>
            </a:endParaRPr>
          </a:p>
          <a:p>
            <a:pPr marL="0" indent="0">
              <a:buNone/>
            </a:pPr>
            <a:endParaRPr lang="es-SV" sz="2000" b="1" dirty="0" smtClean="0">
              <a:latin typeface="Arial" pitchFamily="34" charset="0"/>
              <a:cs typeface="Arial" pitchFamily="34" charset="0"/>
            </a:endParaRPr>
          </a:p>
          <a:p>
            <a:pPr marL="0" indent="0">
              <a:buNone/>
            </a:pPr>
            <a:endParaRPr lang="es-SV" sz="2000" b="1" dirty="0" smtClean="0">
              <a:latin typeface="Arial" pitchFamily="34" charset="0"/>
              <a:cs typeface="Arial" pitchFamily="34" charset="0"/>
            </a:endParaRPr>
          </a:p>
          <a:p>
            <a:pPr>
              <a:buFont typeface="Wingdings" pitchFamily="2" charset="2"/>
              <a:buChar char="ü"/>
            </a:pPr>
            <a:r>
              <a:rPr lang="es-SV" sz="2000" b="1" dirty="0" smtClean="0">
                <a:latin typeface="Arial" pitchFamily="34" charset="0"/>
                <a:cs typeface="Arial" pitchFamily="34" charset="0"/>
              </a:rPr>
              <a:t>Contrato electrónico </a:t>
            </a:r>
            <a:r>
              <a:rPr lang="es-SV" sz="2000" b="1" dirty="0">
                <a:latin typeface="Arial" pitchFamily="34" charset="0"/>
                <a:cs typeface="Arial" pitchFamily="34" charset="0"/>
              </a:rPr>
              <a:t>de consumo</a:t>
            </a:r>
            <a:r>
              <a:rPr lang="es-SV" sz="2000" dirty="0">
                <a:latin typeface="Arial" pitchFamily="34" charset="0"/>
                <a:cs typeface="Arial" pitchFamily="34" charset="0"/>
              </a:rPr>
              <a:t>: el contrato será de consumo cuando en él participe al menos un consumidor o usuario. Ejemplo: compra de billetes de vuelo a través de una página web.</a:t>
            </a:r>
          </a:p>
          <a:p>
            <a:pPr marL="0" indent="0">
              <a:buNone/>
            </a:pPr>
            <a:endParaRPr lang="es-SV" sz="2000" b="1" dirty="0" smtClean="0">
              <a:latin typeface="Arial" pitchFamily="34" charset="0"/>
              <a:cs typeface="Arial" pitchFamily="34" charset="0"/>
            </a:endParaRPr>
          </a:p>
          <a:p>
            <a:pPr marL="0" indent="0">
              <a:buNone/>
            </a:pPr>
            <a:endParaRPr lang="es-SV" sz="2000" b="1" dirty="0" smtClean="0">
              <a:latin typeface="Arial" pitchFamily="34" charset="0"/>
              <a:cs typeface="Arial" pitchFamily="34" charset="0"/>
            </a:endParaRPr>
          </a:p>
          <a:p>
            <a:pPr>
              <a:buFont typeface="Wingdings" pitchFamily="2" charset="2"/>
              <a:buChar char="ü"/>
            </a:pPr>
            <a:r>
              <a:rPr lang="es-SV" sz="2000" b="1" dirty="0" smtClean="0">
                <a:latin typeface="Arial" pitchFamily="34" charset="0"/>
                <a:cs typeface="Arial" pitchFamily="34" charset="0"/>
              </a:rPr>
              <a:t>Contrato </a:t>
            </a:r>
            <a:r>
              <a:rPr lang="es-SV" sz="2000" b="1" dirty="0">
                <a:latin typeface="Arial" pitchFamily="34" charset="0"/>
                <a:cs typeface="Arial" pitchFamily="34" charset="0"/>
              </a:rPr>
              <a:t>electrónico mercantil</a:t>
            </a:r>
            <a:r>
              <a:rPr lang="es-SV" sz="2000" dirty="0">
                <a:latin typeface="Arial" pitchFamily="34" charset="0"/>
                <a:cs typeface="Arial" pitchFamily="34" charset="0"/>
              </a:rPr>
              <a:t>: el contrato será mercantil cuando todas las partes contratantes sean empresarios o profesionales. Ejemplo: Compra-venta de madera para la fabricación de sillas.</a:t>
            </a:r>
          </a:p>
          <a:p>
            <a:endParaRPr lang="es-SV" dirty="0" smtClean="0"/>
          </a:p>
        </p:txBody>
      </p:sp>
    </p:spTree>
    <p:extLst>
      <p:ext uri="{BB962C8B-B14F-4D97-AF65-F5344CB8AC3E}">
        <p14:creationId xmlns:p14="http://schemas.microsoft.com/office/powerpoint/2010/main" val="40914522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332656"/>
            <a:ext cx="8363272" cy="6192688"/>
          </a:xfrm>
        </p:spPr>
        <p:txBody>
          <a:bodyPr>
            <a:normAutofit/>
          </a:bodyPr>
          <a:lstStyle/>
          <a:p>
            <a:pPr>
              <a:buFont typeface="Wingdings" pitchFamily="2" charset="2"/>
              <a:buChar char="ü"/>
            </a:pPr>
            <a:endParaRPr lang="es-SV" sz="2000" b="1" dirty="0" smtClean="0">
              <a:latin typeface="Arial" pitchFamily="34" charset="0"/>
              <a:cs typeface="Arial" pitchFamily="34" charset="0"/>
            </a:endParaRPr>
          </a:p>
          <a:p>
            <a:pPr marL="0" indent="0">
              <a:buNone/>
            </a:pPr>
            <a:r>
              <a:rPr lang="es-SV" sz="2000" b="1" dirty="0">
                <a:latin typeface="Arial" pitchFamily="34" charset="0"/>
                <a:cs typeface="Arial" pitchFamily="34" charset="0"/>
              </a:rPr>
              <a:t>Por la forma de pago (sólo aplicable a contratos onerosos)</a:t>
            </a:r>
          </a:p>
          <a:p>
            <a:pPr marL="0" indent="0">
              <a:buNone/>
            </a:pPr>
            <a:endParaRPr lang="es-SV" sz="2000" b="1" dirty="0">
              <a:latin typeface="Arial" pitchFamily="34" charset="0"/>
              <a:cs typeface="Arial" pitchFamily="34" charset="0"/>
            </a:endParaRPr>
          </a:p>
          <a:p>
            <a:pPr>
              <a:buFont typeface="Wingdings" pitchFamily="2" charset="2"/>
              <a:buChar char="ü"/>
            </a:pPr>
            <a:r>
              <a:rPr lang="es-SV" sz="2000" b="1" dirty="0">
                <a:latin typeface="Arial" pitchFamily="34" charset="0"/>
                <a:cs typeface="Arial" pitchFamily="34" charset="0"/>
              </a:rPr>
              <a:t>Contrato con pago electrónico</a:t>
            </a:r>
            <a:r>
              <a:rPr lang="es-SV" sz="2000" dirty="0">
                <a:latin typeface="Arial" pitchFamily="34" charset="0"/>
                <a:cs typeface="Arial" pitchFamily="34" charset="0"/>
              </a:rPr>
              <a:t>: El medio de pago elegido por las partes es el dinero electrónico. Los ejemplos más comunes son los siguientes: pago con tarjeta de crédito, transferencia bancaria, PayPal. Sin embargo, cada vez tienen más relevancia los pagos realizados con moneda privada en páginas web de comercio electrónico, subastas y MMORPGS</a:t>
            </a:r>
            <a:endParaRPr lang="es-SV" sz="2000" b="1" dirty="0">
              <a:latin typeface="Arial" pitchFamily="34" charset="0"/>
              <a:cs typeface="Arial" pitchFamily="34" charset="0"/>
            </a:endParaRPr>
          </a:p>
          <a:p>
            <a:pPr marL="0" indent="0">
              <a:buNone/>
            </a:pPr>
            <a:endParaRPr lang="es-SV" sz="2000" b="1" dirty="0" smtClean="0">
              <a:latin typeface="Arial" pitchFamily="34" charset="0"/>
              <a:cs typeface="Arial" pitchFamily="34" charset="0"/>
            </a:endParaRPr>
          </a:p>
          <a:p>
            <a:pPr>
              <a:buFont typeface="Wingdings" pitchFamily="2" charset="2"/>
              <a:buChar char="ü"/>
            </a:pPr>
            <a:r>
              <a:rPr lang="es-SV" sz="2000" b="1" dirty="0" smtClean="0">
                <a:latin typeface="Arial" pitchFamily="34" charset="0"/>
                <a:cs typeface="Arial" pitchFamily="34" charset="0"/>
              </a:rPr>
              <a:t>Contrato </a:t>
            </a:r>
            <a:r>
              <a:rPr lang="es-SV" sz="2000" b="1" dirty="0">
                <a:latin typeface="Arial" pitchFamily="34" charset="0"/>
                <a:cs typeface="Arial" pitchFamily="34" charset="0"/>
              </a:rPr>
              <a:t>con pago tradicional</a:t>
            </a:r>
            <a:r>
              <a:rPr lang="es-SV" sz="2000" dirty="0">
                <a:latin typeface="Arial" pitchFamily="34" charset="0"/>
                <a:cs typeface="Arial" pitchFamily="34" charset="0"/>
              </a:rPr>
              <a:t>: El medio de pago escogido es el dinero en efectivo o cheque, pudiéndose entregarse mediante su envío </a:t>
            </a:r>
            <a:r>
              <a:rPr lang="es-SV" sz="2000" dirty="0" smtClean="0">
                <a:latin typeface="Arial" pitchFamily="34" charset="0"/>
                <a:cs typeface="Arial" pitchFamily="34" charset="0"/>
              </a:rPr>
              <a:t>postal </a:t>
            </a:r>
            <a:r>
              <a:rPr lang="es-SV" sz="2000" dirty="0">
                <a:latin typeface="Arial" pitchFamily="34" charset="0"/>
                <a:cs typeface="Arial" pitchFamily="34" charset="0"/>
              </a:rPr>
              <a:t>o </a:t>
            </a:r>
            <a:r>
              <a:rPr lang="es-SV" sz="2000" dirty="0" smtClean="0">
                <a:latin typeface="Arial" pitchFamily="34" charset="0"/>
                <a:cs typeface="Arial" pitchFamily="34" charset="0"/>
              </a:rPr>
              <a:t>contra rembolso.</a:t>
            </a:r>
          </a:p>
          <a:p>
            <a:pPr>
              <a:buFont typeface="Wingdings" pitchFamily="2" charset="2"/>
              <a:buChar char="ü"/>
            </a:pPr>
            <a:endParaRPr lang="es-SV" sz="2000" dirty="0">
              <a:latin typeface="Arial" pitchFamily="34" charset="0"/>
              <a:cs typeface="Arial" pitchFamily="34" charset="0"/>
            </a:endParaRPr>
          </a:p>
          <a:p>
            <a:pPr>
              <a:buFont typeface="Wingdings" pitchFamily="2" charset="2"/>
              <a:buChar char="ü"/>
            </a:pPr>
            <a:endParaRPr lang="es-SV" sz="2000" dirty="0">
              <a:latin typeface="Arial" pitchFamily="34" charset="0"/>
              <a:cs typeface="Arial" pitchFamily="34" charset="0"/>
            </a:endParaRPr>
          </a:p>
        </p:txBody>
      </p:sp>
    </p:spTree>
    <p:extLst>
      <p:ext uri="{BB962C8B-B14F-4D97-AF65-F5344CB8AC3E}">
        <p14:creationId xmlns:p14="http://schemas.microsoft.com/office/powerpoint/2010/main" val="2968378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179512" y="3140968"/>
            <a:ext cx="8964488" cy="3528392"/>
          </a:xfrm>
        </p:spPr>
        <p:txBody>
          <a:bodyPr>
            <a:normAutofit fontScale="92500" lnSpcReduction="10000"/>
          </a:bodyPr>
          <a:lstStyle/>
          <a:p>
            <a:pPr algn="l"/>
            <a:r>
              <a:rPr lang="es-SV" sz="2000" b="1" dirty="0" smtClean="0">
                <a:solidFill>
                  <a:schemeClr val="tx1"/>
                </a:solidFill>
                <a:latin typeface="Arial" pitchFamily="34" charset="0"/>
                <a:cs typeface="Arial" pitchFamily="34" charset="0"/>
              </a:rPr>
              <a:t>¿Qué es compraventa en línea? </a:t>
            </a:r>
          </a:p>
          <a:p>
            <a:pPr marL="342900" indent="-342900" algn="l">
              <a:buFont typeface="Wingdings" pitchFamily="2" charset="2"/>
              <a:buChar char="ü"/>
            </a:pPr>
            <a:r>
              <a:rPr lang="es-SV" sz="2000" dirty="0">
                <a:solidFill>
                  <a:schemeClr val="tx1"/>
                </a:solidFill>
                <a:latin typeface="Arial" pitchFamily="34" charset="0"/>
                <a:cs typeface="Arial" pitchFamily="34" charset="0"/>
              </a:rPr>
              <a:t>Según </a:t>
            </a:r>
            <a:r>
              <a:rPr lang="es-SV" sz="2000" dirty="0" smtClean="0">
                <a:solidFill>
                  <a:schemeClr val="tx1"/>
                </a:solidFill>
                <a:latin typeface="Arial" pitchFamily="34" charset="0"/>
                <a:cs typeface="Arial" pitchFamily="34" charset="0"/>
              </a:rPr>
              <a:t>Portier </a:t>
            </a:r>
            <a:r>
              <a:rPr lang="es-SV" sz="2000" dirty="0">
                <a:solidFill>
                  <a:schemeClr val="tx1"/>
                </a:solidFill>
                <a:latin typeface="Arial" pitchFamily="34" charset="0"/>
                <a:cs typeface="Arial" pitchFamily="34" charset="0"/>
              </a:rPr>
              <a:t>es la institución comentada, únicamente como “venta”, la define así: el contrato de venta (entiéndase la compraventa) es el contrato por el cual uno de los contratantes, que es vendedor, se obliga para con el otro a hacerlo adquirir libremente al título de propietario, una cosa por cierto precio consistente en dinero que el otro contratante, que es el </a:t>
            </a:r>
            <a:r>
              <a:rPr lang="es-SV" sz="2000" dirty="0" smtClean="0">
                <a:solidFill>
                  <a:schemeClr val="tx1"/>
                </a:solidFill>
                <a:latin typeface="Arial" pitchFamily="34" charset="0"/>
                <a:cs typeface="Arial" pitchFamily="34" charset="0"/>
              </a:rPr>
              <a:t>comprador </a:t>
            </a:r>
            <a:r>
              <a:rPr lang="es-SV" sz="2000" dirty="0">
                <a:solidFill>
                  <a:schemeClr val="tx1"/>
                </a:solidFill>
                <a:latin typeface="Arial" pitchFamily="34" charset="0"/>
                <a:cs typeface="Arial" pitchFamily="34" charset="0"/>
              </a:rPr>
              <a:t>se obliga a pagarle recíprocamente</a:t>
            </a:r>
            <a:r>
              <a:rPr lang="es-SV" sz="2000" dirty="0" smtClean="0">
                <a:solidFill>
                  <a:schemeClr val="tx1"/>
                </a:solidFill>
                <a:latin typeface="Arial" pitchFamily="34" charset="0"/>
                <a:cs typeface="Arial" pitchFamily="34" charset="0"/>
              </a:rPr>
              <a:t>.</a:t>
            </a:r>
          </a:p>
          <a:p>
            <a:pPr marL="342900" indent="-342900" algn="l">
              <a:buFont typeface="Wingdings" pitchFamily="2" charset="2"/>
              <a:buChar char="ü"/>
            </a:pPr>
            <a:r>
              <a:rPr lang="es-SV" sz="2000" dirty="0">
                <a:solidFill>
                  <a:schemeClr val="tx1"/>
                </a:solidFill>
                <a:latin typeface="Arial" pitchFamily="34" charset="0"/>
                <a:cs typeface="Arial" pitchFamily="34" charset="0"/>
              </a:rPr>
              <a:t>Según nuestro legislador  en el art 1597 </a:t>
            </a:r>
            <a:endParaRPr lang="es-SV" sz="2000" dirty="0" smtClean="0">
              <a:solidFill>
                <a:schemeClr val="tx1"/>
              </a:solidFill>
              <a:latin typeface="Arial" pitchFamily="34" charset="0"/>
              <a:cs typeface="Arial" pitchFamily="34" charset="0"/>
            </a:endParaRPr>
          </a:p>
          <a:p>
            <a:pPr marL="342900" indent="-342900" algn="l">
              <a:buFont typeface="Wingdings" pitchFamily="2" charset="2"/>
              <a:buChar char="ü"/>
            </a:pPr>
            <a:r>
              <a:rPr lang="es-SV" sz="2000" dirty="0">
                <a:solidFill>
                  <a:schemeClr val="tx1"/>
                </a:solidFill>
                <a:latin typeface="Arial" pitchFamily="34" charset="0"/>
                <a:cs typeface="Arial" pitchFamily="34" charset="0"/>
              </a:rPr>
              <a:t>En otros países con mucho más desarrollo como es el caso de España estos aspectos del comercio electrónico se ven desarrollados por su cultura en el uso diario o constante de diversos medios electrónicos y que es más accesible y factible </a:t>
            </a:r>
          </a:p>
          <a:p>
            <a:pPr marL="342900" indent="-342900" algn="l">
              <a:buFont typeface="Wingdings" pitchFamily="2" charset="2"/>
              <a:buChar char="ü"/>
            </a:pPr>
            <a:endParaRPr lang="es-SV" sz="2000" dirty="0">
              <a:solidFill>
                <a:schemeClr val="tx1"/>
              </a:solidFill>
              <a:latin typeface="Arial" pitchFamily="34" charset="0"/>
              <a:cs typeface="Arial" pitchFamily="34" charset="0"/>
            </a:endParaRPr>
          </a:p>
          <a:p>
            <a:pPr algn="l"/>
            <a:endParaRPr lang="es-SV" sz="2000" b="1" dirty="0">
              <a:solidFill>
                <a:schemeClr val="tx1"/>
              </a:solidFill>
              <a:latin typeface="Arial" pitchFamily="34" charset="0"/>
              <a:cs typeface="Arial" pitchFamily="34" charset="0"/>
            </a:endParaRPr>
          </a:p>
        </p:txBody>
      </p:sp>
      <p:sp>
        <p:nvSpPr>
          <p:cNvPr id="3" name="2 Título"/>
          <p:cNvSpPr>
            <a:spLocks noGrp="1"/>
          </p:cNvSpPr>
          <p:nvPr>
            <p:ph type="ctrTitle"/>
          </p:nvPr>
        </p:nvSpPr>
        <p:spPr/>
        <p:txBody>
          <a:bodyPr/>
          <a:lstStyle/>
          <a:p>
            <a:r>
              <a:rPr lang="es-SV" b="1" dirty="0"/>
              <a:t>COMPRAVENTA EN LINEA</a:t>
            </a:r>
            <a:r>
              <a:rPr lang="es-SV" dirty="0"/>
              <a:t/>
            </a:r>
            <a:br>
              <a:rPr lang="es-SV" dirty="0"/>
            </a:br>
            <a:endParaRPr lang="es-SV" dirty="0"/>
          </a:p>
        </p:txBody>
      </p:sp>
    </p:spTree>
    <p:extLst>
      <p:ext uri="{BB962C8B-B14F-4D97-AF65-F5344CB8AC3E}">
        <p14:creationId xmlns:p14="http://schemas.microsoft.com/office/powerpoint/2010/main" val="364599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332656"/>
            <a:ext cx="8291264" cy="5904656"/>
          </a:xfrm>
        </p:spPr>
        <p:txBody>
          <a:bodyPr>
            <a:normAutofit/>
          </a:bodyPr>
          <a:lstStyle/>
          <a:p>
            <a:r>
              <a:rPr lang="es-SV" sz="4000" dirty="0">
                <a:latin typeface="Arial" pitchFamily="34" charset="0"/>
                <a:cs typeface="Arial" pitchFamily="34" charset="0"/>
              </a:rPr>
              <a:t>La oferta puede emanar de cualquiera de las partes. </a:t>
            </a:r>
            <a:endParaRPr lang="es-SV" sz="4000" dirty="0" smtClean="0">
              <a:latin typeface="Arial" pitchFamily="34" charset="0"/>
              <a:cs typeface="Arial" pitchFamily="34" charset="0"/>
            </a:endParaRPr>
          </a:p>
          <a:p>
            <a:pPr marL="0" indent="0">
              <a:buNone/>
            </a:pPr>
            <a:endParaRPr lang="es-SV" sz="4000" dirty="0">
              <a:latin typeface="Arial" pitchFamily="34" charset="0"/>
              <a:cs typeface="Arial" pitchFamily="34" charset="0"/>
            </a:endParaRPr>
          </a:p>
          <a:p>
            <a:r>
              <a:rPr lang="es-SV" sz="4000" dirty="0">
                <a:latin typeface="Arial" pitchFamily="34" charset="0"/>
                <a:cs typeface="Arial" pitchFamily="34" charset="0"/>
              </a:rPr>
              <a:t>Con la oferta no debe confundirse la mera invitación a formularla. </a:t>
            </a:r>
            <a:endParaRPr lang="es-SV" sz="4000" dirty="0" smtClean="0">
              <a:latin typeface="Arial" pitchFamily="34" charset="0"/>
              <a:cs typeface="Arial" pitchFamily="34" charset="0"/>
            </a:endParaRPr>
          </a:p>
          <a:p>
            <a:pPr marL="0" indent="0">
              <a:buNone/>
            </a:pPr>
            <a:endParaRPr lang="es-SV" sz="4000" dirty="0">
              <a:latin typeface="Arial" pitchFamily="34" charset="0"/>
              <a:cs typeface="Arial" pitchFamily="34" charset="0"/>
            </a:endParaRPr>
          </a:p>
          <a:p>
            <a:r>
              <a:rPr lang="es-SV" sz="4000" dirty="0">
                <a:latin typeface="Arial" pitchFamily="34" charset="0"/>
                <a:cs typeface="Arial" pitchFamily="34" charset="0"/>
              </a:rPr>
              <a:t>La oferta es la publicidad que se hace en internet. </a:t>
            </a:r>
          </a:p>
          <a:p>
            <a:pPr marL="0" indent="0">
              <a:buNone/>
            </a:pPr>
            <a:endParaRPr lang="es-SV" sz="4000" dirty="0" smtClean="0"/>
          </a:p>
        </p:txBody>
      </p:sp>
    </p:spTree>
    <p:extLst>
      <p:ext uri="{BB962C8B-B14F-4D97-AF65-F5344CB8AC3E}">
        <p14:creationId xmlns:p14="http://schemas.microsoft.com/office/powerpoint/2010/main" val="2484026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76672"/>
            <a:ext cx="7772400" cy="1362075"/>
          </a:xfrm>
        </p:spPr>
        <p:txBody>
          <a:bodyPr/>
          <a:lstStyle/>
          <a:p>
            <a:pPr algn="ctr"/>
            <a:r>
              <a:rPr lang="es-SV" b="1" dirty="0">
                <a:solidFill>
                  <a:schemeClr val="tx1"/>
                </a:solidFill>
              </a:rPr>
              <a:t>LA OFERTA</a:t>
            </a:r>
            <a:endParaRPr lang="es-SV" dirty="0">
              <a:solidFill>
                <a:schemeClr val="tx1"/>
              </a:solidFill>
            </a:endParaRPr>
          </a:p>
        </p:txBody>
      </p:sp>
      <p:sp>
        <p:nvSpPr>
          <p:cNvPr id="3" name="2 Marcador de texto"/>
          <p:cNvSpPr>
            <a:spLocks noGrp="1"/>
          </p:cNvSpPr>
          <p:nvPr>
            <p:ph type="body" idx="1"/>
          </p:nvPr>
        </p:nvSpPr>
        <p:spPr>
          <a:xfrm>
            <a:off x="179512" y="2564904"/>
            <a:ext cx="8784976" cy="4104456"/>
          </a:xfrm>
        </p:spPr>
        <p:txBody>
          <a:bodyPr>
            <a:noAutofit/>
          </a:bodyPr>
          <a:lstStyle/>
          <a:p>
            <a:r>
              <a:rPr lang="es-SV" sz="2000" dirty="0">
                <a:solidFill>
                  <a:schemeClr val="tx1"/>
                </a:solidFill>
                <a:latin typeface="Arial" pitchFamily="34" charset="0"/>
                <a:cs typeface="Arial" pitchFamily="34" charset="0"/>
              </a:rPr>
              <a:t>Según la doctrina las ofertas pueden ser clasificadas de dos formas que son las siguientes: </a:t>
            </a:r>
          </a:p>
          <a:p>
            <a:pPr marL="342900" lvl="0" indent="-342900">
              <a:buFont typeface="Wingdings" pitchFamily="2" charset="2"/>
              <a:buChar char="ü"/>
            </a:pPr>
            <a:r>
              <a:rPr lang="es-SV" sz="2000" b="1" dirty="0">
                <a:solidFill>
                  <a:schemeClr val="tx1"/>
                </a:solidFill>
                <a:latin typeface="Arial" pitchFamily="34" charset="0"/>
                <a:cs typeface="Arial" pitchFamily="34" charset="0"/>
              </a:rPr>
              <a:t>Declaraciones recipticias de voluntad.</a:t>
            </a:r>
            <a:endParaRPr lang="es-SV" sz="2000" dirty="0">
              <a:solidFill>
                <a:schemeClr val="tx1"/>
              </a:solidFill>
              <a:latin typeface="Arial" pitchFamily="34" charset="0"/>
              <a:cs typeface="Arial" pitchFamily="34" charset="0"/>
            </a:endParaRPr>
          </a:p>
          <a:p>
            <a:r>
              <a:rPr lang="es-SV" sz="2000" dirty="0">
                <a:solidFill>
                  <a:schemeClr val="tx1"/>
                </a:solidFill>
                <a:latin typeface="Arial" pitchFamily="34" charset="0"/>
                <a:cs typeface="Arial" pitchFamily="34" charset="0"/>
              </a:rPr>
              <a:t>Según Arturo Valencia Zea: son aquellas que se determinan a una persona cierta, es decir, las que tienen un destinatario cierto.</a:t>
            </a:r>
          </a:p>
          <a:p>
            <a:pPr marL="342900" lvl="0" indent="-342900">
              <a:buFont typeface="Wingdings" pitchFamily="2" charset="2"/>
              <a:buChar char="ü"/>
            </a:pPr>
            <a:r>
              <a:rPr lang="es-SV" sz="2000" b="1" dirty="0">
                <a:solidFill>
                  <a:schemeClr val="tx1"/>
                </a:solidFill>
                <a:latin typeface="Arial" pitchFamily="34" charset="0"/>
                <a:cs typeface="Arial" pitchFamily="34" charset="0"/>
              </a:rPr>
              <a:t>Declaraciones no recipticias de voluntad. </a:t>
            </a:r>
            <a:endParaRPr lang="es-SV" sz="2000" dirty="0">
              <a:solidFill>
                <a:schemeClr val="tx1"/>
              </a:solidFill>
              <a:latin typeface="Arial" pitchFamily="34" charset="0"/>
              <a:cs typeface="Arial" pitchFamily="34" charset="0"/>
            </a:endParaRPr>
          </a:p>
          <a:p>
            <a:r>
              <a:rPr lang="es-SV" sz="2000" dirty="0">
                <a:solidFill>
                  <a:schemeClr val="tx1"/>
                </a:solidFill>
                <a:latin typeface="Arial" pitchFamily="34" charset="0"/>
                <a:cs typeface="Arial" pitchFamily="34" charset="0"/>
              </a:rPr>
              <a:t>Son las que no son necesarias dirigir a persona determinada.</a:t>
            </a:r>
          </a:p>
          <a:p>
            <a:r>
              <a:rPr lang="es-SV" sz="2000" dirty="0">
                <a:solidFill>
                  <a:schemeClr val="tx1"/>
                </a:solidFill>
                <a:latin typeface="Arial" pitchFamily="34" charset="0"/>
                <a:cs typeface="Arial" pitchFamily="34" charset="0"/>
              </a:rPr>
              <a:t>Esto implica que existe un ofertante pero que la oferta puede ser dirigida a cualquier persona y no una en particular ahí entra las ofertas que se hacen en línea ya que estas la mayoría de las veces no van dirigidas a un comprador especifico si no a una colectividad y que se espera que dentro de ella surja un oferente o alguien interesado en la oferta</a:t>
            </a:r>
          </a:p>
        </p:txBody>
      </p:sp>
    </p:spTree>
    <p:extLst>
      <p:ext uri="{BB962C8B-B14F-4D97-AF65-F5344CB8AC3E}">
        <p14:creationId xmlns:p14="http://schemas.microsoft.com/office/powerpoint/2010/main" val="628709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72400" cy="1362075"/>
          </a:xfrm>
        </p:spPr>
        <p:txBody>
          <a:bodyPr/>
          <a:lstStyle/>
          <a:p>
            <a:pPr algn="ctr"/>
            <a:r>
              <a:rPr lang="es-SV" b="1" dirty="0">
                <a:solidFill>
                  <a:schemeClr val="tx1"/>
                </a:solidFill>
              </a:rPr>
              <a:t>ACEPTACION</a:t>
            </a:r>
            <a:endParaRPr lang="es-SV" dirty="0">
              <a:solidFill>
                <a:schemeClr val="tx1"/>
              </a:solidFill>
            </a:endParaRPr>
          </a:p>
        </p:txBody>
      </p:sp>
      <p:sp>
        <p:nvSpPr>
          <p:cNvPr id="3" name="2 Marcador de texto"/>
          <p:cNvSpPr>
            <a:spLocks noGrp="1"/>
          </p:cNvSpPr>
          <p:nvPr>
            <p:ph type="body" idx="1"/>
          </p:nvPr>
        </p:nvSpPr>
        <p:spPr>
          <a:xfrm>
            <a:off x="251520" y="2547938"/>
            <a:ext cx="8712968" cy="4049414"/>
          </a:xfrm>
        </p:spPr>
        <p:txBody>
          <a:bodyPr>
            <a:normAutofit/>
          </a:bodyPr>
          <a:lstStyle/>
          <a:p>
            <a:r>
              <a:rPr lang="es-SV" sz="2000" dirty="0">
                <a:solidFill>
                  <a:schemeClr val="tx1"/>
                </a:solidFill>
                <a:latin typeface="Arial" pitchFamily="34" charset="0"/>
                <a:cs typeface="Arial" pitchFamily="34" charset="0"/>
              </a:rPr>
              <a:t>La aceptación es la declaración recipticia de voluntad, en virtud de la </a:t>
            </a:r>
            <a:r>
              <a:rPr lang="es-SV" sz="2000" dirty="0" smtClean="0">
                <a:solidFill>
                  <a:schemeClr val="tx1"/>
                </a:solidFill>
                <a:latin typeface="Arial" pitchFamily="34" charset="0"/>
                <a:cs typeface="Arial" pitchFamily="34" charset="0"/>
              </a:rPr>
              <a:t>cual el </a:t>
            </a:r>
            <a:r>
              <a:rPr lang="es-SV" sz="2000" dirty="0">
                <a:solidFill>
                  <a:schemeClr val="tx1"/>
                </a:solidFill>
                <a:latin typeface="Arial" pitchFamily="34" charset="0"/>
                <a:cs typeface="Arial" pitchFamily="34" charset="0"/>
              </a:rPr>
              <a:t>destinatario comunica al proponente la celebración del contrato.</a:t>
            </a:r>
          </a:p>
          <a:p>
            <a:r>
              <a:rPr lang="es-SV" sz="2000" dirty="0">
                <a:solidFill>
                  <a:schemeClr val="tx1"/>
                </a:solidFill>
                <a:latin typeface="Arial" pitchFamily="34" charset="0"/>
                <a:cs typeface="Arial" pitchFamily="34" charset="0"/>
              </a:rPr>
              <a:t>La aceptación es expresa o tácita. Es expresa o tácita en las ofertas verbales o entre presentes cuando el destinatario expresa mediante signos inequívocos  la aceptación de las condiciones del contrato; </a:t>
            </a:r>
          </a:p>
          <a:p>
            <a:r>
              <a:rPr lang="es-SV" sz="2000" dirty="0">
                <a:solidFill>
                  <a:schemeClr val="tx1"/>
                </a:solidFill>
                <a:latin typeface="Arial" pitchFamily="34" charset="0"/>
                <a:cs typeface="Arial" pitchFamily="34" charset="0"/>
              </a:rPr>
              <a:t>La aceptación debe ser congruente con la oferta, pero puede  ser complementada en aquellos puntos secundarios que tiendan a complementar el contrato, una modificación de la oferta equivale a una nueva oferta, lo mismo que la aceptación condicional de ella</a:t>
            </a:r>
          </a:p>
          <a:p>
            <a:r>
              <a:rPr lang="es-SV" sz="2000" dirty="0">
                <a:solidFill>
                  <a:schemeClr val="tx1"/>
                </a:solidFill>
                <a:latin typeface="Arial" pitchFamily="34" charset="0"/>
                <a:cs typeface="Arial" pitchFamily="34" charset="0"/>
              </a:rPr>
              <a:t> Se considera que existe aceptación cuando existe el consentimiento de ambas partes </a:t>
            </a:r>
          </a:p>
          <a:p>
            <a:endParaRPr lang="es-SV" dirty="0"/>
          </a:p>
        </p:txBody>
      </p:sp>
    </p:spTree>
    <p:extLst>
      <p:ext uri="{BB962C8B-B14F-4D97-AF65-F5344CB8AC3E}">
        <p14:creationId xmlns:p14="http://schemas.microsoft.com/office/powerpoint/2010/main" val="180160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692696"/>
            <a:ext cx="8291264" cy="5616624"/>
          </a:xfrm>
        </p:spPr>
        <p:txBody>
          <a:bodyPr>
            <a:normAutofit/>
          </a:bodyPr>
          <a:lstStyle/>
          <a:p>
            <a:r>
              <a:rPr lang="es-SV" sz="2000" dirty="0">
                <a:latin typeface="Arial" pitchFamily="34" charset="0"/>
                <a:cs typeface="Arial" pitchFamily="34" charset="0"/>
              </a:rPr>
              <a:t>En conclusión sobre la aceptación se entiende que el elemento esencial de esta es el consentimiento del vendedor en vender y el comprador en comprar y que si da en si la  aceptación de la compraventa cuando el comprador responde a la oferta que hace el vendedor aunque también la oferta la puede hacer la oferta. </a:t>
            </a:r>
          </a:p>
          <a:p>
            <a:endParaRPr lang="es-SV" sz="2000" dirty="0">
              <a:latin typeface="Arial" pitchFamily="34" charset="0"/>
              <a:cs typeface="Arial" pitchFamily="34" charset="0"/>
            </a:endParaRPr>
          </a:p>
        </p:txBody>
      </p:sp>
    </p:spTree>
    <p:extLst>
      <p:ext uri="{BB962C8B-B14F-4D97-AF65-F5344CB8AC3E}">
        <p14:creationId xmlns:p14="http://schemas.microsoft.com/office/powerpoint/2010/main" val="17967520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72400" cy="1362075"/>
          </a:xfrm>
        </p:spPr>
        <p:txBody>
          <a:bodyPr/>
          <a:lstStyle/>
          <a:p>
            <a:pPr algn="ctr"/>
            <a:r>
              <a:rPr lang="es-SV" b="1" dirty="0">
                <a:solidFill>
                  <a:schemeClr val="tx1"/>
                </a:solidFill>
              </a:rPr>
              <a:t>PERFECCIONAMIENTO</a:t>
            </a:r>
            <a:endParaRPr lang="es-SV" dirty="0">
              <a:solidFill>
                <a:schemeClr val="tx1"/>
              </a:solidFill>
            </a:endParaRPr>
          </a:p>
        </p:txBody>
      </p:sp>
      <p:sp>
        <p:nvSpPr>
          <p:cNvPr id="3" name="2 Marcador de texto"/>
          <p:cNvSpPr>
            <a:spLocks noGrp="1"/>
          </p:cNvSpPr>
          <p:nvPr>
            <p:ph type="body" idx="1"/>
          </p:nvPr>
        </p:nvSpPr>
        <p:spPr>
          <a:xfrm>
            <a:off x="251520" y="2547938"/>
            <a:ext cx="8640960" cy="4121422"/>
          </a:xfrm>
        </p:spPr>
        <p:txBody>
          <a:bodyPr>
            <a:normAutofit/>
          </a:bodyPr>
          <a:lstStyle/>
          <a:p>
            <a:r>
              <a:rPr lang="es-SV" sz="2000" dirty="0">
                <a:solidFill>
                  <a:schemeClr val="tx1"/>
                </a:solidFill>
                <a:latin typeface="Arial" pitchFamily="34" charset="0"/>
                <a:cs typeface="Arial" pitchFamily="34" charset="0"/>
              </a:rPr>
              <a:t>Según la doctrina española otro aspecto esencial de la contratación que ha suscitado la atención es lo relativo a la exteriorización de las formas del consentimiento vinculante y estrecha relación con ello, la determinación del momento de perfección del </a:t>
            </a:r>
            <a:r>
              <a:rPr lang="es-SV" sz="2000" dirty="0" smtClean="0">
                <a:solidFill>
                  <a:schemeClr val="tx1"/>
                </a:solidFill>
                <a:latin typeface="Arial" pitchFamily="34" charset="0"/>
                <a:cs typeface="Arial" pitchFamily="34" charset="0"/>
              </a:rPr>
              <a:t>contrato</a:t>
            </a:r>
          </a:p>
          <a:p>
            <a:endParaRPr lang="es-SV" sz="2000" dirty="0">
              <a:solidFill>
                <a:schemeClr val="tx1"/>
              </a:solidFill>
              <a:latin typeface="Arial" pitchFamily="34" charset="0"/>
              <a:cs typeface="Arial" pitchFamily="34" charset="0"/>
            </a:endParaRPr>
          </a:p>
          <a:p>
            <a:r>
              <a:rPr lang="es-SV" sz="2000" b="1" dirty="0">
                <a:solidFill>
                  <a:schemeClr val="tx1"/>
                </a:solidFill>
                <a:latin typeface="Arial" pitchFamily="34" charset="0"/>
                <a:cs typeface="Arial" pitchFamily="34" charset="0"/>
              </a:rPr>
              <a:t>PUBLICIDAD POR INTERNET</a:t>
            </a:r>
          </a:p>
          <a:p>
            <a:r>
              <a:rPr lang="es-SV" sz="2000" dirty="0">
                <a:solidFill>
                  <a:schemeClr val="tx1"/>
                </a:solidFill>
                <a:latin typeface="Arial" pitchFamily="34" charset="0"/>
                <a:cs typeface="Arial" pitchFamily="34" charset="0"/>
              </a:rPr>
              <a:t>In</a:t>
            </a:r>
            <a:r>
              <a:rPr lang="es-ES_tradnl" sz="2000" dirty="0">
                <a:solidFill>
                  <a:schemeClr val="tx1"/>
                </a:solidFill>
                <a:latin typeface="Arial" pitchFamily="34" charset="0"/>
                <a:cs typeface="Arial" pitchFamily="34" charset="0"/>
              </a:rPr>
              <a:t>ternet es el último medio de comunicación que se suma a la cultura de masas, actuando como fuente de información y vía de entretenimiento, compra, formación, creación de negocios, movilización social, etc. Como en casos anteriores de irrupción de un canal distinto, ha provocado un aluvión de análisis, críticas y exageraciones sobre lo que podía provocar</a:t>
            </a:r>
            <a:endParaRPr lang="es-SV" sz="2000" dirty="0">
              <a:solidFill>
                <a:schemeClr val="tx1"/>
              </a:solidFill>
              <a:latin typeface="Arial" pitchFamily="34" charset="0"/>
              <a:cs typeface="Arial" pitchFamily="34" charset="0"/>
            </a:endParaRPr>
          </a:p>
          <a:p>
            <a:endParaRPr lang="es-SV" dirty="0"/>
          </a:p>
        </p:txBody>
      </p:sp>
    </p:spTree>
    <p:extLst>
      <p:ext uri="{BB962C8B-B14F-4D97-AF65-F5344CB8AC3E}">
        <p14:creationId xmlns:p14="http://schemas.microsoft.com/office/powerpoint/2010/main" val="2967875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332656"/>
            <a:ext cx="8712968" cy="6192688"/>
          </a:xfrm>
        </p:spPr>
        <p:txBody>
          <a:bodyPr/>
          <a:lstStyle/>
          <a:p>
            <a:pPr marL="0" indent="0">
              <a:buNone/>
            </a:pPr>
            <a:r>
              <a:rPr lang="es-ES_tradnl" sz="2000" dirty="0">
                <a:latin typeface="Arial" pitchFamily="34" charset="0"/>
                <a:cs typeface="Arial" pitchFamily="34" charset="0"/>
              </a:rPr>
              <a:t>La novedad del medio junior es la interactividad, que </a:t>
            </a:r>
            <a:r>
              <a:rPr lang="es-ES_tradnl" sz="2000" b="1" dirty="0">
                <a:latin typeface="Arial" pitchFamily="34" charset="0"/>
                <a:cs typeface="Arial" pitchFamily="34" charset="0"/>
              </a:rPr>
              <a:t>potencia en el usuario la sensación de intervenir en el proceso de comunicación</a:t>
            </a:r>
            <a:r>
              <a:rPr lang="es-ES_tradnl" sz="2000" dirty="0">
                <a:latin typeface="Arial" pitchFamily="34" charset="0"/>
                <a:cs typeface="Arial" pitchFamily="34" charset="0"/>
              </a:rPr>
              <a:t>, él selecciona entre todas las fuentes de información y decide por dónde va a navegar. El proceso se matiza con las siguientes características</a:t>
            </a:r>
            <a:r>
              <a:rPr lang="es-ES_tradnl" sz="2000" dirty="0" smtClean="0">
                <a:latin typeface="Arial" pitchFamily="34" charset="0"/>
                <a:cs typeface="Arial" pitchFamily="34" charset="0"/>
              </a:rPr>
              <a:t>:</a:t>
            </a:r>
            <a:endParaRPr lang="es-SV" sz="2000" dirty="0">
              <a:latin typeface="Arial" pitchFamily="34" charset="0"/>
              <a:cs typeface="Arial" pitchFamily="34" charset="0"/>
            </a:endParaRPr>
          </a:p>
          <a:p>
            <a:r>
              <a:rPr lang="es-ES_tradnl" sz="2000" b="1" dirty="0">
                <a:latin typeface="Arial" pitchFamily="34" charset="0"/>
                <a:cs typeface="Arial" pitchFamily="34" charset="0"/>
              </a:rPr>
              <a:t>Contacto personal</a:t>
            </a:r>
            <a:endParaRPr lang="es-SV" sz="2000" b="1" dirty="0">
              <a:latin typeface="Arial" pitchFamily="34" charset="0"/>
              <a:cs typeface="Arial" pitchFamily="34" charset="0"/>
            </a:endParaRPr>
          </a:p>
          <a:p>
            <a:r>
              <a:rPr lang="es-ES_tradnl" sz="2000" b="1" dirty="0">
                <a:latin typeface="Arial" pitchFamily="34" charset="0"/>
                <a:cs typeface="Arial" pitchFamily="34" charset="0"/>
              </a:rPr>
              <a:t>Medio interactivo, audiencia activa</a:t>
            </a:r>
            <a:endParaRPr lang="es-SV" sz="2000" b="1" dirty="0">
              <a:latin typeface="Arial" pitchFamily="34" charset="0"/>
              <a:cs typeface="Arial" pitchFamily="34" charset="0"/>
            </a:endParaRPr>
          </a:p>
          <a:p>
            <a:r>
              <a:rPr lang="es-ES_tradnl" sz="2000" b="1" dirty="0">
                <a:latin typeface="Arial" pitchFamily="34" charset="0"/>
                <a:cs typeface="Arial" pitchFamily="34" charset="0"/>
              </a:rPr>
              <a:t>Carácter de descubrimiento</a:t>
            </a:r>
            <a:endParaRPr lang="es-SV" sz="2000" b="1" dirty="0">
              <a:latin typeface="Arial" pitchFamily="34" charset="0"/>
              <a:cs typeface="Arial" pitchFamily="34" charset="0"/>
            </a:endParaRPr>
          </a:p>
          <a:p>
            <a:pPr marL="0" indent="0">
              <a:buNone/>
            </a:pPr>
            <a:endParaRPr lang="es-SV" dirty="0" smtClean="0"/>
          </a:p>
          <a:p>
            <a:pPr marL="0" indent="0">
              <a:buNone/>
            </a:pPr>
            <a:endParaRPr lang="es-SV" dirty="0"/>
          </a:p>
        </p:txBody>
      </p:sp>
    </p:spTree>
    <p:extLst>
      <p:ext uri="{BB962C8B-B14F-4D97-AF65-F5344CB8AC3E}">
        <p14:creationId xmlns:p14="http://schemas.microsoft.com/office/powerpoint/2010/main" val="5825188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SV" b="1" dirty="0">
                <a:solidFill>
                  <a:schemeClr val="tx1"/>
                </a:solidFill>
              </a:rPr>
              <a:t>VENTAJAS </a:t>
            </a:r>
            <a:r>
              <a:rPr lang="es-SV" dirty="0"/>
              <a:t/>
            </a:r>
            <a:br>
              <a:rPr lang="es-SV" dirty="0"/>
            </a:br>
            <a:endParaRPr lang="es-SV" dirty="0"/>
          </a:p>
        </p:txBody>
      </p:sp>
      <p:sp>
        <p:nvSpPr>
          <p:cNvPr id="3" name="2 Marcador de texto"/>
          <p:cNvSpPr>
            <a:spLocks noGrp="1"/>
          </p:cNvSpPr>
          <p:nvPr>
            <p:ph type="body" idx="1"/>
          </p:nvPr>
        </p:nvSpPr>
        <p:spPr>
          <a:xfrm>
            <a:off x="179512" y="2547938"/>
            <a:ext cx="8712968" cy="3977406"/>
          </a:xfrm>
        </p:spPr>
        <p:txBody>
          <a:bodyPr>
            <a:normAutofit fontScale="92500" lnSpcReduction="20000"/>
          </a:bodyPr>
          <a:lstStyle/>
          <a:p>
            <a:pPr marL="342900" indent="-342900">
              <a:buFont typeface="Wingdings" pitchFamily="2" charset="2"/>
              <a:buChar char="ü"/>
            </a:pPr>
            <a:r>
              <a:rPr lang="es-ES_tradnl" sz="2000" b="1" dirty="0">
                <a:solidFill>
                  <a:schemeClr val="tx1"/>
                </a:solidFill>
                <a:latin typeface="Arial" pitchFamily="34" charset="0"/>
                <a:cs typeface="Arial" pitchFamily="34" charset="0"/>
              </a:rPr>
              <a:t>Selección específica del público objetivo</a:t>
            </a:r>
            <a:r>
              <a:rPr lang="es-ES_tradnl" sz="2000" dirty="0">
                <a:solidFill>
                  <a:schemeClr val="tx1"/>
                </a:solidFill>
                <a:latin typeface="Arial" pitchFamily="34" charset="0"/>
                <a:cs typeface="Arial" pitchFamily="34" charset="0"/>
              </a:rPr>
              <a:t>: los que disponen de esta tecnología y gustan de probar cosas nuevas ven en internet un medio perfecto. </a:t>
            </a:r>
            <a:endParaRPr lang="es-ES_tradnl" sz="2000" dirty="0" smtClean="0">
              <a:solidFill>
                <a:schemeClr val="tx1"/>
              </a:solidFill>
              <a:latin typeface="Arial" pitchFamily="34" charset="0"/>
              <a:cs typeface="Arial" pitchFamily="34" charset="0"/>
            </a:endParaRPr>
          </a:p>
          <a:p>
            <a:pPr marL="342900" indent="-342900">
              <a:buFont typeface="Wingdings" pitchFamily="2" charset="2"/>
              <a:buChar char="ü"/>
            </a:pPr>
            <a:endParaRPr lang="es-SV" sz="2000" dirty="0">
              <a:solidFill>
                <a:schemeClr val="tx1"/>
              </a:solidFill>
              <a:latin typeface="Arial" pitchFamily="34" charset="0"/>
              <a:cs typeface="Arial" pitchFamily="34" charset="0"/>
            </a:endParaRPr>
          </a:p>
          <a:p>
            <a:pPr marL="342900" indent="-342900">
              <a:buFont typeface="Wingdings" pitchFamily="2" charset="2"/>
              <a:buChar char="ü"/>
            </a:pPr>
            <a:r>
              <a:rPr lang="es-ES_tradnl" sz="2000" b="1" dirty="0">
                <a:solidFill>
                  <a:schemeClr val="tx1"/>
                </a:solidFill>
                <a:latin typeface="Arial" pitchFamily="34" charset="0"/>
                <a:cs typeface="Arial" pitchFamily="34" charset="0"/>
              </a:rPr>
              <a:t>Posibilidad de </a:t>
            </a:r>
            <a:r>
              <a:rPr lang="es-ES_tradnl" sz="2000" b="1" dirty="0" smtClean="0">
                <a:solidFill>
                  <a:schemeClr val="tx1"/>
                </a:solidFill>
                <a:latin typeface="Arial" pitchFamily="34" charset="0"/>
                <a:cs typeface="Arial" pitchFamily="34" charset="0"/>
              </a:rPr>
              <a:t>cerrar </a:t>
            </a:r>
            <a:r>
              <a:rPr lang="es-ES_tradnl" sz="2000" b="1" dirty="0">
                <a:solidFill>
                  <a:schemeClr val="tx1"/>
                </a:solidFill>
                <a:latin typeface="Arial" pitchFamily="34" charset="0"/>
                <a:cs typeface="Arial" pitchFamily="34" charset="0"/>
              </a:rPr>
              <a:t>la compra</a:t>
            </a:r>
            <a:r>
              <a:rPr lang="es-ES_tradnl" sz="2000" dirty="0">
                <a:solidFill>
                  <a:schemeClr val="tx1"/>
                </a:solidFill>
                <a:latin typeface="Arial" pitchFamily="34" charset="0"/>
                <a:cs typeface="Arial" pitchFamily="34" charset="0"/>
              </a:rPr>
              <a:t>: al ver el anuncio la audiencia puede usar el medio para entrar en contacto, solicitar más información e, incluso, realizar la </a:t>
            </a:r>
            <a:r>
              <a:rPr lang="es-ES_tradnl" sz="2000" dirty="0" smtClean="0">
                <a:solidFill>
                  <a:schemeClr val="tx1"/>
                </a:solidFill>
                <a:latin typeface="Arial" pitchFamily="34" charset="0"/>
                <a:cs typeface="Arial" pitchFamily="34" charset="0"/>
              </a:rPr>
              <a:t>compra</a:t>
            </a:r>
          </a:p>
          <a:p>
            <a:pPr marL="342900" indent="-342900">
              <a:buFont typeface="Wingdings" pitchFamily="2" charset="2"/>
              <a:buChar char="ü"/>
            </a:pPr>
            <a:endParaRPr lang="es-ES_tradnl" sz="2000" dirty="0" smtClean="0">
              <a:solidFill>
                <a:schemeClr val="tx1"/>
              </a:solidFill>
              <a:latin typeface="Arial" pitchFamily="34" charset="0"/>
              <a:cs typeface="Arial" pitchFamily="34" charset="0"/>
            </a:endParaRPr>
          </a:p>
          <a:p>
            <a:pPr marL="342900" indent="-342900">
              <a:buFont typeface="Wingdings" pitchFamily="2" charset="2"/>
              <a:buChar char="ü"/>
            </a:pPr>
            <a:r>
              <a:rPr lang="es-ES_tradnl" sz="2000" b="1" dirty="0">
                <a:solidFill>
                  <a:schemeClr val="tx1"/>
                </a:solidFill>
                <a:latin typeface="Arial" pitchFamily="34" charset="0"/>
                <a:cs typeface="Arial" pitchFamily="34" charset="0"/>
              </a:rPr>
              <a:t>Espacio único</a:t>
            </a:r>
            <a:r>
              <a:rPr lang="es-ES_tradnl" sz="2000" dirty="0">
                <a:solidFill>
                  <a:schemeClr val="tx1"/>
                </a:solidFill>
                <a:latin typeface="Arial" pitchFamily="34" charset="0"/>
                <a:cs typeface="Arial" pitchFamily="34" charset="0"/>
              </a:rPr>
              <a:t>: la</a:t>
            </a:r>
            <a:r>
              <a:rPr lang="es-ES_tradnl" sz="2000" b="1" dirty="0">
                <a:solidFill>
                  <a:schemeClr val="tx1"/>
                </a:solidFill>
                <a:latin typeface="Arial" pitchFamily="34" charset="0"/>
                <a:cs typeface="Arial" pitchFamily="34" charset="0"/>
              </a:rPr>
              <a:t> </a:t>
            </a:r>
            <a:r>
              <a:rPr lang="es-ES_tradnl" sz="2000" dirty="0">
                <a:solidFill>
                  <a:schemeClr val="tx1"/>
                </a:solidFill>
                <a:latin typeface="Arial" pitchFamily="34" charset="0"/>
                <a:cs typeface="Arial" pitchFamily="34" charset="0"/>
              </a:rPr>
              <a:t>publicidad y el resto de contenidos comparten el mismo el espacio, de modo que el espectador no puede hacer zapping</a:t>
            </a:r>
            <a:r>
              <a:rPr lang="es-ES_tradnl" sz="2000" dirty="0" smtClean="0">
                <a:solidFill>
                  <a:schemeClr val="tx1"/>
                </a:solidFill>
                <a:latin typeface="Arial" pitchFamily="34" charset="0"/>
                <a:cs typeface="Arial" pitchFamily="34" charset="0"/>
              </a:rPr>
              <a:t>.</a:t>
            </a:r>
          </a:p>
          <a:p>
            <a:pPr marL="342900" indent="-342900">
              <a:buFont typeface="Wingdings" pitchFamily="2" charset="2"/>
              <a:buChar char="ü"/>
            </a:pPr>
            <a:endParaRPr lang="es-ES_tradnl" sz="2000" dirty="0" smtClean="0">
              <a:solidFill>
                <a:schemeClr val="tx1"/>
              </a:solidFill>
              <a:latin typeface="Arial" pitchFamily="34" charset="0"/>
              <a:cs typeface="Arial" pitchFamily="34" charset="0"/>
            </a:endParaRPr>
          </a:p>
          <a:p>
            <a:pPr marL="342900" lvl="0" indent="-342900">
              <a:buFont typeface="Wingdings" pitchFamily="2" charset="2"/>
              <a:buChar char="ü"/>
            </a:pPr>
            <a:r>
              <a:rPr lang="es-ES_tradnl" sz="2000" b="1" dirty="0">
                <a:solidFill>
                  <a:schemeClr val="tx1"/>
                </a:solidFill>
                <a:latin typeface="Arial" pitchFamily="34" charset="0"/>
                <a:cs typeface="Arial" pitchFamily="34" charset="0"/>
              </a:rPr>
              <a:t>Calidad de impacto</a:t>
            </a:r>
            <a:r>
              <a:rPr lang="es-ES_tradnl" sz="2000" dirty="0">
                <a:solidFill>
                  <a:schemeClr val="tx1"/>
                </a:solidFill>
                <a:latin typeface="Arial" pitchFamily="34" charset="0"/>
                <a:cs typeface="Arial" pitchFamily="34" charset="0"/>
              </a:rPr>
              <a:t>, derivado de las buenas condiciones de recepción. La publicidad en internet se beneficia del nivel de concentración al que llega la audiencia en este medio</a:t>
            </a:r>
            <a:endParaRPr lang="es-SV" sz="2000" dirty="0">
              <a:solidFill>
                <a:schemeClr val="tx1"/>
              </a:solidFill>
              <a:latin typeface="Arial" pitchFamily="34" charset="0"/>
              <a:cs typeface="Arial" pitchFamily="34" charset="0"/>
            </a:endParaRPr>
          </a:p>
          <a:p>
            <a:endParaRPr lang="es-SV" dirty="0"/>
          </a:p>
        </p:txBody>
      </p:sp>
    </p:spTree>
    <p:extLst>
      <p:ext uri="{BB962C8B-B14F-4D97-AF65-F5344CB8AC3E}">
        <p14:creationId xmlns:p14="http://schemas.microsoft.com/office/powerpoint/2010/main" val="2735975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260648"/>
            <a:ext cx="8640960" cy="6336704"/>
          </a:xfrm>
        </p:spPr>
        <p:txBody>
          <a:bodyPr>
            <a:normAutofit fontScale="92500" lnSpcReduction="10000"/>
          </a:bodyPr>
          <a:lstStyle/>
          <a:p>
            <a:pPr algn="just">
              <a:lnSpc>
                <a:spcPct val="110000"/>
              </a:lnSpc>
              <a:spcAft>
                <a:spcPts val="1000"/>
              </a:spcAft>
            </a:pPr>
            <a:r>
              <a:rPr lang="es-SV" sz="2200" dirty="0">
                <a:ln w="0"/>
                <a:latin typeface="Arial" panose="020B0604020202020204" pitchFamily="34" charset="0"/>
                <a:cs typeface="Arial" panose="020B0604020202020204" pitchFamily="34" charset="0"/>
              </a:rPr>
              <a:t>En los primeros años de la década de 1990 cuando Internet comenzó a convertirse en un medio de masas. Sin embargo, cuando en 1984 surge el término “ciberespacio”, ya se había establecido en Estados Unidos una compleja arquitectura de comunicaciones informáticas. No obstante, si se requiere empezar el estudio del ciberespacio por sus cimientos, habría que remontarnos a los precedentes desde 1958.</a:t>
            </a:r>
          </a:p>
          <a:p>
            <a:pPr algn="just">
              <a:lnSpc>
                <a:spcPct val="110000"/>
              </a:lnSpc>
              <a:spcAft>
                <a:spcPts val="0"/>
              </a:spcAft>
            </a:pPr>
            <a:r>
              <a:rPr lang="es-SV" sz="2200" dirty="0">
                <a:ln w="0"/>
                <a:latin typeface="Arial" panose="020B0604020202020204" pitchFamily="34" charset="0"/>
                <a:cs typeface="Arial" panose="020B0604020202020204" pitchFamily="34" charset="0"/>
              </a:rPr>
              <a:t>Como parte de la respuesta al lanzamiento del primer satélite soviético, “el Sputnik”, el Departamento de Defensa de los Estados Unidos fundó ARPA (Advance Research Projects Agency) con objeto de potenciar la investigación científica</a:t>
            </a:r>
            <a:r>
              <a:rPr lang="es-SV" sz="2200" dirty="0" smtClean="0">
                <a:ln w="0"/>
                <a:latin typeface="Arial" panose="020B0604020202020204" pitchFamily="34" charset="0"/>
                <a:cs typeface="Arial" panose="020B0604020202020204" pitchFamily="34" charset="0"/>
              </a:rPr>
              <a:t>.</a:t>
            </a:r>
          </a:p>
          <a:p>
            <a:pPr algn="just">
              <a:lnSpc>
                <a:spcPct val="110000"/>
              </a:lnSpc>
              <a:spcAft>
                <a:spcPts val="0"/>
              </a:spcAft>
            </a:pPr>
            <a:endParaRPr lang="es-SV" sz="2200" dirty="0" smtClean="0">
              <a:ln w="0"/>
              <a:latin typeface="Arial" panose="020B0604020202020204" pitchFamily="34" charset="0"/>
              <a:cs typeface="Arial" panose="020B0604020202020204" pitchFamily="34" charset="0"/>
            </a:endParaRPr>
          </a:p>
          <a:p>
            <a:pPr algn="just">
              <a:lnSpc>
                <a:spcPct val="110000"/>
              </a:lnSpc>
            </a:pPr>
            <a:r>
              <a:rPr lang="es-SV" sz="2200" dirty="0">
                <a:ln w="0"/>
                <a:latin typeface="Arial" panose="020B0604020202020204" pitchFamily="34" charset="0"/>
                <a:cs typeface="Arial" panose="020B0604020202020204" pitchFamily="34" charset="0"/>
              </a:rPr>
              <a:t>El objetivo de ARPA</a:t>
            </a:r>
            <a:r>
              <a:rPr lang="en-US" sz="2200" dirty="0">
                <a:ln w="0"/>
                <a:latin typeface="Arial" panose="020B0604020202020204" pitchFamily="34" charset="0"/>
                <a:cs typeface="Arial" panose="020B0604020202020204" pitchFamily="34" charset="0"/>
              </a:rPr>
              <a:t> (Advance Research Projects Agency)</a:t>
            </a:r>
            <a:r>
              <a:rPr lang="es-SV" sz="2200" dirty="0">
                <a:ln w="0"/>
                <a:latin typeface="Arial" panose="020B0604020202020204" pitchFamily="34" charset="0"/>
                <a:cs typeface="Arial" panose="020B0604020202020204" pitchFamily="34" charset="0"/>
              </a:rPr>
              <a:t> era disponer de información estratégica contenida en diferentes ordenadores muy distantes entre sí, para lo cual era indispensable la conexión entre ellos. Para conseguirlo creo el proyecto ARPANET que pretendía establecer una red experimental con algunos ordenadores situados en lugares diferentes. Se contrató a Lawrence Roberts con el encargo de redactar un documento que recogiera las bases para el desarrollo del proyecto. </a:t>
            </a:r>
          </a:p>
          <a:p>
            <a:pPr algn="just">
              <a:spcAft>
                <a:spcPts val="0"/>
              </a:spcAft>
            </a:pPr>
            <a:endParaRPr lang="es-SV" sz="2200" dirty="0">
              <a:ln w="0"/>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a:p>
            <a:endParaRPr lang="es-SV" dirty="0"/>
          </a:p>
        </p:txBody>
      </p:sp>
    </p:spTree>
    <p:extLst>
      <p:ext uri="{BB962C8B-B14F-4D97-AF65-F5344CB8AC3E}">
        <p14:creationId xmlns:p14="http://schemas.microsoft.com/office/powerpoint/2010/main" val="40483993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b="1" dirty="0">
                <a:solidFill>
                  <a:schemeClr val="tx1"/>
                </a:solidFill>
              </a:rPr>
              <a:t>INCONVENIENTES</a:t>
            </a:r>
            <a:r>
              <a:rPr lang="es-SV" dirty="0"/>
              <a:t/>
            </a:r>
            <a:br>
              <a:rPr lang="es-SV" dirty="0"/>
            </a:br>
            <a:endParaRPr lang="es-SV" dirty="0"/>
          </a:p>
        </p:txBody>
      </p:sp>
      <p:sp>
        <p:nvSpPr>
          <p:cNvPr id="3" name="2 Marcador de texto"/>
          <p:cNvSpPr>
            <a:spLocks noGrp="1"/>
          </p:cNvSpPr>
          <p:nvPr>
            <p:ph type="body" idx="1"/>
          </p:nvPr>
        </p:nvSpPr>
        <p:spPr>
          <a:xfrm>
            <a:off x="179512" y="2547938"/>
            <a:ext cx="8712968" cy="4121422"/>
          </a:xfrm>
        </p:spPr>
        <p:txBody>
          <a:bodyPr>
            <a:normAutofit lnSpcReduction="10000"/>
          </a:bodyPr>
          <a:lstStyle/>
          <a:p>
            <a:pPr marL="342900" indent="-342900">
              <a:buFont typeface="Wingdings" pitchFamily="2" charset="2"/>
              <a:buChar char="ü"/>
            </a:pPr>
            <a:r>
              <a:rPr lang="es-ES_tradnl" sz="2000" b="1" dirty="0">
                <a:solidFill>
                  <a:schemeClr val="tx1"/>
                </a:solidFill>
                <a:latin typeface="Arial" pitchFamily="34" charset="0"/>
                <a:cs typeface="Arial" pitchFamily="34" charset="0"/>
              </a:rPr>
              <a:t>Deja fuera a segmentos enteros de población</a:t>
            </a:r>
            <a:r>
              <a:rPr lang="es-ES_tradnl" sz="2000" dirty="0">
                <a:solidFill>
                  <a:schemeClr val="tx1"/>
                </a:solidFill>
                <a:latin typeface="Arial" pitchFamily="34" charset="0"/>
                <a:cs typeface="Arial" pitchFamily="34" charset="0"/>
              </a:rPr>
              <a:t>, aunque es una cuestión que con seguridad irá cambiando con el tiempo. </a:t>
            </a:r>
            <a:endParaRPr lang="es-ES_tradnl" sz="2000" dirty="0" smtClean="0">
              <a:solidFill>
                <a:schemeClr val="tx1"/>
              </a:solidFill>
              <a:latin typeface="Arial" pitchFamily="34" charset="0"/>
              <a:cs typeface="Arial" pitchFamily="34" charset="0"/>
            </a:endParaRPr>
          </a:p>
          <a:p>
            <a:pPr marL="342900" indent="-342900">
              <a:buFont typeface="Wingdings" pitchFamily="2" charset="2"/>
              <a:buChar char="ü"/>
            </a:pPr>
            <a:endParaRPr lang="es-SV" sz="2000" dirty="0">
              <a:solidFill>
                <a:schemeClr val="tx1"/>
              </a:solidFill>
              <a:latin typeface="Arial" pitchFamily="34" charset="0"/>
              <a:cs typeface="Arial" pitchFamily="34" charset="0"/>
            </a:endParaRPr>
          </a:p>
          <a:p>
            <a:pPr marL="342900" indent="-342900">
              <a:buFont typeface="Wingdings" pitchFamily="2" charset="2"/>
              <a:buChar char="ü"/>
            </a:pPr>
            <a:r>
              <a:rPr lang="es-ES_tradnl" sz="2000" b="1" dirty="0">
                <a:solidFill>
                  <a:schemeClr val="tx1"/>
                </a:solidFill>
                <a:latin typeface="Arial" pitchFamily="34" charset="0"/>
                <a:cs typeface="Arial" pitchFamily="34" charset="0"/>
              </a:rPr>
              <a:t>Relativa fiabilidad de los mensajes</a:t>
            </a:r>
            <a:r>
              <a:rPr lang="es-ES_tradnl" sz="2000" dirty="0">
                <a:solidFill>
                  <a:schemeClr val="tx1"/>
                </a:solidFill>
                <a:latin typeface="Arial" pitchFamily="34" charset="0"/>
                <a:cs typeface="Arial" pitchFamily="34" charset="0"/>
              </a:rPr>
              <a:t>: la naturaleza del medio permite la circulación de todo tipo de mensajes, con y sin fuente fiable y con una gran capacidad de parecer real. </a:t>
            </a:r>
            <a:endParaRPr lang="es-ES_tradnl" sz="2000" dirty="0" smtClean="0">
              <a:solidFill>
                <a:schemeClr val="tx1"/>
              </a:solidFill>
              <a:latin typeface="Arial" pitchFamily="34" charset="0"/>
              <a:cs typeface="Arial" pitchFamily="34" charset="0"/>
            </a:endParaRPr>
          </a:p>
          <a:p>
            <a:pPr marL="342900" indent="-342900">
              <a:buFont typeface="Wingdings" pitchFamily="2" charset="2"/>
              <a:buChar char="ü"/>
            </a:pPr>
            <a:endParaRPr lang="es-SV" sz="2000" dirty="0">
              <a:solidFill>
                <a:schemeClr val="tx1"/>
              </a:solidFill>
              <a:latin typeface="Arial" pitchFamily="34" charset="0"/>
              <a:cs typeface="Arial" pitchFamily="34" charset="0"/>
            </a:endParaRPr>
          </a:p>
          <a:p>
            <a:pPr marL="342900" indent="-342900">
              <a:buFont typeface="Wingdings" pitchFamily="2" charset="2"/>
              <a:buChar char="ü"/>
            </a:pPr>
            <a:r>
              <a:rPr lang="es-ES_tradnl" sz="2000" b="1" dirty="0">
                <a:solidFill>
                  <a:schemeClr val="tx1"/>
                </a:solidFill>
                <a:latin typeface="Arial" pitchFamily="34" charset="0"/>
                <a:cs typeface="Arial" pitchFamily="34" charset="0"/>
              </a:rPr>
              <a:t>Rechazo a los mensajes comerciales</a:t>
            </a:r>
            <a:r>
              <a:rPr lang="es-ES_tradnl" sz="2000" dirty="0">
                <a:solidFill>
                  <a:schemeClr val="tx1"/>
                </a:solidFill>
                <a:latin typeface="Arial" pitchFamily="34" charset="0"/>
                <a:cs typeface="Arial" pitchFamily="34" charset="0"/>
              </a:rPr>
              <a:t>: los usuarios suelen ser sensibles con la publicidad, a la que en muchas ocasiones considera invasiva</a:t>
            </a:r>
            <a:r>
              <a:rPr lang="es-ES_tradnl" sz="2000" dirty="0" smtClean="0">
                <a:solidFill>
                  <a:schemeClr val="tx1"/>
                </a:solidFill>
                <a:latin typeface="Arial" pitchFamily="34" charset="0"/>
                <a:cs typeface="Arial" pitchFamily="34" charset="0"/>
              </a:rPr>
              <a:t>.</a:t>
            </a:r>
          </a:p>
          <a:p>
            <a:pPr marL="342900" indent="-342900">
              <a:buFont typeface="Wingdings" pitchFamily="2" charset="2"/>
              <a:buChar char="ü"/>
            </a:pPr>
            <a:endParaRPr lang="es-SV" sz="2000" dirty="0">
              <a:solidFill>
                <a:schemeClr val="tx1"/>
              </a:solidFill>
              <a:latin typeface="Arial" pitchFamily="34" charset="0"/>
              <a:cs typeface="Arial" pitchFamily="34" charset="0"/>
            </a:endParaRPr>
          </a:p>
          <a:p>
            <a:pPr marL="342900" indent="-342900">
              <a:buFont typeface="Wingdings" pitchFamily="2" charset="2"/>
              <a:buChar char="ü"/>
            </a:pPr>
            <a:r>
              <a:rPr lang="es-ES_tradnl" sz="2000" b="1" dirty="0">
                <a:solidFill>
                  <a:schemeClr val="tx1"/>
                </a:solidFill>
                <a:latin typeface="Arial" pitchFamily="34" charset="0"/>
                <a:cs typeface="Arial" pitchFamily="34" charset="0"/>
              </a:rPr>
              <a:t>Audiencia limitada</a:t>
            </a:r>
            <a:r>
              <a:rPr lang="es-ES_tradnl" sz="2000" dirty="0">
                <a:solidFill>
                  <a:schemeClr val="tx1"/>
                </a:solidFill>
                <a:latin typeface="Arial" pitchFamily="34" charset="0"/>
                <a:cs typeface="Arial" pitchFamily="34" charset="0"/>
              </a:rPr>
              <a:t>: aunque su potencial está demostrado</a:t>
            </a:r>
            <a:endParaRPr lang="es-SV" sz="2000" dirty="0">
              <a:solidFill>
                <a:schemeClr val="tx1"/>
              </a:solidFill>
              <a:latin typeface="Arial" pitchFamily="34" charset="0"/>
              <a:cs typeface="Arial" pitchFamily="34" charset="0"/>
            </a:endParaRPr>
          </a:p>
          <a:p>
            <a:endParaRPr lang="es-SV" dirty="0"/>
          </a:p>
        </p:txBody>
      </p:sp>
    </p:spTree>
    <p:extLst>
      <p:ext uri="{BB962C8B-B14F-4D97-AF65-F5344CB8AC3E}">
        <p14:creationId xmlns:p14="http://schemas.microsoft.com/office/powerpoint/2010/main" val="1229070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260648"/>
            <a:ext cx="8784976" cy="6408712"/>
          </a:xfrm>
        </p:spPr>
        <p:txBody>
          <a:bodyPr>
            <a:normAutofit/>
          </a:bodyPr>
          <a:lstStyle/>
          <a:p>
            <a:pPr algn="just">
              <a:lnSpc>
                <a:spcPct val="110000"/>
              </a:lnSpc>
            </a:pPr>
            <a:endParaRPr lang="es-SV" sz="2000" dirty="0" smtClean="0">
              <a:ln w="0"/>
              <a:latin typeface="Arial" panose="020B0604020202020204" pitchFamily="34" charset="0"/>
              <a:cs typeface="Arial" panose="020B0604020202020204" pitchFamily="34" charset="0"/>
            </a:endParaRPr>
          </a:p>
          <a:p>
            <a:pPr algn="just">
              <a:lnSpc>
                <a:spcPct val="110000"/>
              </a:lnSpc>
            </a:pPr>
            <a:endParaRPr lang="es-SV" sz="2000" dirty="0">
              <a:ln w="0"/>
              <a:latin typeface="Arial" panose="020B0604020202020204" pitchFamily="34" charset="0"/>
              <a:cs typeface="Arial" panose="020B0604020202020204" pitchFamily="34" charset="0"/>
            </a:endParaRPr>
          </a:p>
          <a:p>
            <a:pPr algn="just">
              <a:lnSpc>
                <a:spcPct val="110000"/>
              </a:lnSpc>
            </a:pPr>
            <a:r>
              <a:rPr lang="es-SV" sz="2000" dirty="0" smtClean="0">
                <a:ln w="0"/>
                <a:latin typeface="Arial" panose="020B0604020202020204" pitchFamily="34" charset="0"/>
                <a:cs typeface="Arial" panose="020B0604020202020204" pitchFamily="34" charset="0"/>
              </a:rPr>
              <a:t>En </a:t>
            </a:r>
            <a:r>
              <a:rPr lang="es-SV" sz="2000" dirty="0">
                <a:ln w="0"/>
                <a:latin typeface="Arial" panose="020B0604020202020204" pitchFamily="34" charset="0"/>
                <a:cs typeface="Arial" panose="020B0604020202020204" pitchFamily="34" charset="0"/>
              </a:rPr>
              <a:t>Octubre de 1967, en </a:t>
            </a:r>
            <a:r>
              <a:rPr lang="es-SV" sz="2000" dirty="0" err="1">
                <a:ln w="0"/>
                <a:latin typeface="Arial" panose="020B0604020202020204" pitchFamily="34" charset="0"/>
                <a:cs typeface="Arial" panose="020B0604020202020204" pitchFamily="34" charset="0"/>
              </a:rPr>
              <a:t>Gatlinberg</a:t>
            </a:r>
            <a:r>
              <a:rPr lang="es-SV" sz="2000" dirty="0">
                <a:ln w="0"/>
                <a:latin typeface="Arial" panose="020B0604020202020204" pitchFamily="34" charset="0"/>
                <a:cs typeface="Arial" panose="020B0604020202020204" pitchFamily="34" charset="0"/>
              </a:rPr>
              <a:t>, Tennessee. Lawrence Roberts presentó su “Plan para </a:t>
            </a:r>
            <a:r>
              <a:rPr lang="es-SV" sz="2000" dirty="0" err="1">
                <a:ln w="0"/>
                <a:latin typeface="Arial" panose="020B0604020202020204" pitchFamily="34" charset="0"/>
                <a:cs typeface="Arial" panose="020B0604020202020204" pitchFamily="34" charset="0"/>
              </a:rPr>
              <a:t>Arpanet</a:t>
            </a:r>
            <a:r>
              <a:rPr lang="es-SV" sz="2000" dirty="0">
                <a:ln w="0"/>
                <a:latin typeface="Arial" panose="020B0604020202020204" pitchFamily="34" charset="0"/>
                <a:cs typeface="Arial" panose="020B0604020202020204" pitchFamily="34" charset="0"/>
              </a:rPr>
              <a:t>” en el </a:t>
            </a:r>
            <a:r>
              <a:rPr lang="es-SV" sz="2000" dirty="0" err="1">
                <a:ln w="0"/>
                <a:latin typeface="Arial" panose="020B0604020202020204" pitchFamily="34" charset="0"/>
                <a:cs typeface="Arial" panose="020B0604020202020204" pitchFamily="34" charset="0"/>
              </a:rPr>
              <a:t>Simpsium</a:t>
            </a:r>
            <a:r>
              <a:rPr lang="es-SV" sz="2000" dirty="0">
                <a:ln w="0"/>
                <a:latin typeface="Arial" panose="020B0604020202020204" pitchFamily="34" charset="0"/>
                <a:cs typeface="Arial" panose="020B0604020202020204" pitchFamily="34" charset="0"/>
              </a:rPr>
              <a:t> de la ACM (</a:t>
            </a:r>
            <a:r>
              <a:rPr lang="es-SV" sz="2000" dirty="0" err="1">
                <a:ln w="0"/>
                <a:latin typeface="Arial" panose="020B0604020202020204" pitchFamily="34" charset="0"/>
                <a:cs typeface="Arial" panose="020B0604020202020204" pitchFamily="34" charset="0"/>
              </a:rPr>
              <a:t>Association</a:t>
            </a:r>
            <a:r>
              <a:rPr lang="es-SV" sz="2000" dirty="0">
                <a:ln w="0"/>
                <a:latin typeface="Arial" panose="020B0604020202020204" pitchFamily="34" charset="0"/>
                <a:cs typeface="Arial" panose="020B0604020202020204" pitchFamily="34" charset="0"/>
              </a:rPr>
              <a:t> </a:t>
            </a:r>
            <a:r>
              <a:rPr lang="es-SV" sz="2000" dirty="0" err="1">
                <a:ln w="0"/>
                <a:latin typeface="Arial" panose="020B0604020202020204" pitchFamily="34" charset="0"/>
                <a:cs typeface="Arial" panose="020B0604020202020204" pitchFamily="34" charset="0"/>
              </a:rPr>
              <a:t>for</a:t>
            </a:r>
            <a:r>
              <a:rPr lang="es-SV" sz="2000" dirty="0">
                <a:ln w="0"/>
                <a:latin typeface="Arial" panose="020B0604020202020204" pitchFamily="34" charset="0"/>
                <a:cs typeface="Arial" panose="020B0604020202020204" pitchFamily="34" charset="0"/>
              </a:rPr>
              <a:t> </a:t>
            </a:r>
            <a:r>
              <a:rPr lang="es-SV" sz="2000" dirty="0" err="1">
                <a:ln w="0"/>
                <a:latin typeface="Arial" panose="020B0604020202020204" pitchFamily="34" charset="0"/>
                <a:cs typeface="Arial" panose="020B0604020202020204" pitchFamily="34" charset="0"/>
              </a:rPr>
              <a:t>Computer</a:t>
            </a:r>
            <a:r>
              <a:rPr lang="es-SV" sz="2000" dirty="0">
                <a:ln w="0"/>
                <a:latin typeface="Arial" panose="020B0604020202020204" pitchFamily="34" charset="0"/>
                <a:cs typeface="Arial" panose="020B0604020202020204" pitchFamily="34" charset="0"/>
              </a:rPr>
              <a:t> </a:t>
            </a:r>
            <a:r>
              <a:rPr lang="es-SV" sz="2000" dirty="0" err="1">
                <a:ln w="0"/>
                <a:latin typeface="Arial" panose="020B0604020202020204" pitchFamily="34" charset="0"/>
                <a:cs typeface="Arial" panose="020B0604020202020204" pitchFamily="34" charset="0"/>
              </a:rPr>
              <a:t>Machinery</a:t>
            </a:r>
            <a:r>
              <a:rPr lang="es-SV" sz="2000" dirty="0">
                <a:ln w="0"/>
                <a:latin typeface="Arial" panose="020B0604020202020204" pitchFamily="34" charset="0"/>
                <a:cs typeface="Arial" panose="020B0604020202020204" pitchFamily="34" charset="0"/>
              </a:rPr>
              <a:t>). </a:t>
            </a:r>
            <a:endParaRPr lang="es-SV" sz="2000" dirty="0" smtClean="0">
              <a:ln w="0"/>
              <a:latin typeface="Arial" panose="020B0604020202020204" pitchFamily="34" charset="0"/>
              <a:cs typeface="Arial" panose="020B0604020202020204" pitchFamily="34" charset="0"/>
            </a:endParaRPr>
          </a:p>
          <a:p>
            <a:pPr algn="just">
              <a:lnSpc>
                <a:spcPct val="110000"/>
              </a:lnSpc>
            </a:pPr>
            <a:endParaRPr lang="es-SV" sz="2000" dirty="0">
              <a:ln w="0"/>
              <a:latin typeface="Arial" panose="020B0604020202020204" pitchFamily="34" charset="0"/>
              <a:cs typeface="Arial" panose="020B0604020202020204" pitchFamily="34" charset="0"/>
            </a:endParaRPr>
          </a:p>
          <a:p>
            <a:pPr algn="just">
              <a:lnSpc>
                <a:spcPct val="110000"/>
              </a:lnSpc>
            </a:pPr>
            <a:r>
              <a:rPr lang="es-SV" sz="2000" dirty="0">
                <a:ln w="0"/>
                <a:latin typeface="Arial" panose="020B0604020202020204" pitchFamily="34" charset="0"/>
                <a:cs typeface="Arial" panose="020B0604020202020204" pitchFamily="34" charset="0"/>
              </a:rPr>
              <a:t>En Diciembre de 1970 se culminaron sus especificaciones tras la conexión de los cuatro primeros ordenadores de </a:t>
            </a:r>
            <a:r>
              <a:rPr lang="es-SV" sz="2000" dirty="0" err="1">
                <a:ln w="0"/>
                <a:latin typeface="Arial" panose="020B0604020202020204" pitchFamily="34" charset="0"/>
                <a:cs typeface="Arial" panose="020B0604020202020204" pitchFamily="34" charset="0"/>
              </a:rPr>
              <a:t>Arpanet</a:t>
            </a:r>
            <a:r>
              <a:rPr lang="es-SV" sz="2000" dirty="0">
                <a:ln w="0"/>
                <a:latin typeface="Arial" panose="020B0604020202020204" pitchFamily="34" charset="0"/>
                <a:cs typeface="Arial" panose="020B0604020202020204" pitchFamily="34" charset="0"/>
              </a:rPr>
              <a:t>. </a:t>
            </a:r>
            <a:endParaRPr lang="es-SV" sz="2000" dirty="0" smtClean="0">
              <a:ln w="0"/>
              <a:latin typeface="Arial" panose="020B0604020202020204" pitchFamily="34" charset="0"/>
              <a:cs typeface="Arial" panose="020B0604020202020204" pitchFamily="34" charset="0"/>
            </a:endParaRPr>
          </a:p>
          <a:p>
            <a:pPr algn="just">
              <a:lnSpc>
                <a:spcPct val="110000"/>
              </a:lnSpc>
            </a:pPr>
            <a:endParaRPr lang="es-SV" sz="2000" dirty="0">
              <a:ln w="0"/>
              <a:latin typeface="Arial" panose="020B0604020202020204" pitchFamily="34" charset="0"/>
              <a:cs typeface="Arial" panose="020B0604020202020204" pitchFamily="34" charset="0"/>
            </a:endParaRPr>
          </a:p>
          <a:p>
            <a:pPr algn="just">
              <a:lnSpc>
                <a:spcPct val="110000"/>
              </a:lnSpc>
            </a:pPr>
            <a:r>
              <a:rPr lang="es-SV" sz="2000" dirty="0">
                <a:ln w="0"/>
                <a:latin typeface="Arial" panose="020B0604020202020204" pitchFamily="34" charset="0"/>
                <a:cs typeface="Arial" panose="020B0604020202020204" pitchFamily="34" charset="0"/>
              </a:rPr>
              <a:t>Se comenzó un intenso trabajo de desarrollo y aplicación del nuevo concepto a proyectos científicos que comprendían tanto el estudio de la red misma como sus usos y aplicaciones en otros campos. Esto hizo necesario un sistema de comunicaciones para dar solidez a la nueva situación que consistió en el protocolo NCP (Network Control </a:t>
            </a:r>
            <a:r>
              <a:rPr lang="es-SV" sz="2000" dirty="0" err="1">
                <a:ln w="0"/>
                <a:latin typeface="Arial" panose="020B0604020202020204" pitchFamily="34" charset="0"/>
                <a:cs typeface="Arial" panose="020B0604020202020204" pitchFamily="34" charset="0"/>
              </a:rPr>
              <a:t>Protocol</a:t>
            </a:r>
            <a:r>
              <a:rPr lang="es-SV" sz="2000" dirty="0" smtClean="0">
                <a:ln w="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58996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476672"/>
            <a:ext cx="8219256" cy="6048672"/>
          </a:xfrm>
        </p:spPr>
        <p:txBody>
          <a:bodyPr>
            <a:normAutofit fontScale="85000" lnSpcReduction="10000"/>
          </a:bodyPr>
          <a:lstStyle/>
          <a:p>
            <a:pPr algn="just">
              <a:lnSpc>
                <a:spcPct val="110000"/>
              </a:lnSpc>
            </a:pPr>
            <a:r>
              <a:rPr lang="es-SV" dirty="0">
                <a:ln w="0"/>
                <a:latin typeface="Arial" panose="020B0604020202020204" pitchFamily="34" charset="0"/>
                <a:cs typeface="Arial" panose="020B0604020202020204" pitchFamily="34" charset="0"/>
              </a:rPr>
              <a:t>En principio el objetivo de Internet es la comunicación: la cual se establece para permitir al ser humano una comunicación en la que las fronteras sean solamente físicas y no en un mundo virtual, donde se viaja o traslada a donde sea, sin restricción alguna y además que no tenga en cuenta el espacio, sociedades ni tiempo. Internet en sí mismo no comunica, sin embargo, se destaca que es un medio a lo que se llama un </a:t>
            </a:r>
            <a:r>
              <a:rPr lang="es-SV" b="1" dirty="0">
                <a:ln w="0"/>
                <a:latin typeface="Arial" panose="020B0604020202020204" pitchFamily="34" charset="0"/>
                <a:cs typeface="Arial" panose="020B0604020202020204" pitchFamily="34" charset="0"/>
              </a:rPr>
              <a:t>canal de comunicación</a:t>
            </a:r>
            <a:r>
              <a:rPr lang="es-SV" dirty="0">
                <a:ln w="0"/>
                <a:latin typeface="Arial" panose="020B0604020202020204" pitchFamily="34" charset="0"/>
                <a:cs typeface="Arial" panose="020B0604020202020204" pitchFamily="34" charset="0"/>
              </a:rPr>
              <a:t>. </a:t>
            </a:r>
            <a:endParaRPr lang="es-SV" dirty="0" smtClean="0">
              <a:ln w="0"/>
              <a:latin typeface="Arial" panose="020B0604020202020204" pitchFamily="34" charset="0"/>
              <a:cs typeface="Arial" panose="020B0604020202020204" pitchFamily="34" charset="0"/>
            </a:endParaRPr>
          </a:p>
          <a:p>
            <a:pPr marL="0" indent="0" algn="just">
              <a:lnSpc>
                <a:spcPct val="110000"/>
              </a:lnSpc>
              <a:buNone/>
            </a:pPr>
            <a:endParaRPr lang="es-SV" dirty="0">
              <a:ln w="0"/>
              <a:latin typeface="Arial" panose="020B0604020202020204" pitchFamily="34" charset="0"/>
              <a:cs typeface="Arial" panose="020B0604020202020204" pitchFamily="34" charset="0"/>
            </a:endParaRPr>
          </a:p>
          <a:p>
            <a:pPr algn="just">
              <a:lnSpc>
                <a:spcPct val="110000"/>
              </a:lnSpc>
            </a:pPr>
            <a:r>
              <a:rPr lang="es-SV" dirty="0">
                <a:ln w="0"/>
                <a:latin typeface="Arial" panose="020B0604020202020204" pitchFamily="34" charset="0"/>
                <a:cs typeface="Arial" panose="020B0604020202020204" pitchFamily="34" charset="0"/>
              </a:rPr>
              <a:t>Para María del Socorro Fonseca, comunicar es "llegar a compartir algo de nosotros mismos. Es una cualidad racional y emocional específica del hombre que surge de la necesidad de ponerse en contacto con los demás, intercambiando ideas que adquieren sentido o significación de acuerdo con experiencias previas comunes" Del libro: «Comunicación Oral Fundamentos y Práctica Estratégica».</a:t>
            </a:r>
          </a:p>
          <a:p>
            <a:pPr algn="just">
              <a:lnSpc>
                <a:spcPct val="110000"/>
              </a:lnSpc>
            </a:pPr>
            <a:endParaRPr lang="es-SV" sz="2000" dirty="0">
              <a:ln w="0"/>
              <a:latin typeface="Arial" panose="020B0604020202020204" pitchFamily="34" charset="0"/>
              <a:cs typeface="Arial" panose="020B0604020202020204" pitchFamily="34" charset="0"/>
            </a:endParaRPr>
          </a:p>
          <a:p>
            <a:endParaRPr lang="es-SV" dirty="0"/>
          </a:p>
          <a:p>
            <a:endParaRPr lang="es-SV" dirty="0"/>
          </a:p>
        </p:txBody>
      </p:sp>
    </p:spTree>
    <p:extLst>
      <p:ext uri="{BB962C8B-B14F-4D97-AF65-F5344CB8AC3E}">
        <p14:creationId xmlns:p14="http://schemas.microsoft.com/office/powerpoint/2010/main" val="381862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72400" cy="1362075"/>
          </a:xfrm>
        </p:spPr>
        <p:txBody>
          <a:bodyPr>
            <a:normAutofit/>
          </a:bodyPr>
          <a:lstStyle/>
          <a:p>
            <a:r>
              <a:rPr lang="es-SV" sz="3600" b="1" dirty="0">
                <a:ln>
                  <a:solidFill>
                    <a:schemeClr val="accent1">
                      <a:lumMod val="50000"/>
                    </a:schemeClr>
                  </a:solidFill>
                </a:ln>
                <a:solidFill>
                  <a:schemeClr val="tx1"/>
                </a:solidFill>
                <a:effectLst>
                  <a:reflection blurRad="6350" stA="55000" endA="50" endPos="85000" dir="5400000" sy="-100000" algn="bl" rotWithShape="0"/>
                </a:effectLst>
                <a:latin typeface="Arial" pitchFamily="34" charset="0"/>
                <a:cs typeface="Arial" panose="020B0604020202020204" pitchFamily="34" charset="0"/>
              </a:rPr>
              <a:t>En cuanto a su importancia</a:t>
            </a:r>
            <a:endParaRPr lang="es-SV" sz="3600" dirty="0">
              <a:solidFill>
                <a:schemeClr val="tx1"/>
              </a:solidFill>
              <a:effectLst>
                <a:reflection blurRad="6350" stA="55000" endA="50" endPos="85000" dir="5400000" sy="-100000" algn="bl" rotWithShape="0"/>
              </a:effectLst>
              <a:latin typeface="Arial" pitchFamily="34" charset="0"/>
              <a:cs typeface="Arial" pitchFamily="34" charset="0"/>
            </a:endParaRPr>
          </a:p>
        </p:txBody>
      </p:sp>
      <p:sp>
        <p:nvSpPr>
          <p:cNvPr id="3" name="2 Marcador de texto"/>
          <p:cNvSpPr>
            <a:spLocks noGrp="1"/>
          </p:cNvSpPr>
          <p:nvPr>
            <p:ph type="body" idx="1"/>
          </p:nvPr>
        </p:nvSpPr>
        <p:spPr>
          <a:xfrm>
            <a:off x="323528" y="2547938"/>
            <a:ext cx="8424936" cy="3977406"/>
          </a:xfrm>
        </p:spPr>
        <p:txBody>
          <a:bodyPr>
            <a:normAutofit lnSpcReduction="10000"/>
          </a:bodyPr>
          <a:lstStyle/>
          <a:p>
            <a:pPr algn="just">
              <a:lnSpc>
                <a:spcPct val="110000"/>
              </a:lnSpc>
            </a:pPr>
            <a:r>
              <a:rPr lang="es-SV" sz="2000" dirty="0">
                <a:ln w="0"/>
                <a:solidFill>
                  <a:schemeClr val="tx1"/>
                </a:solidFill>
                <a:latin typeface="Arial" panose="020B0604020202020204" pitchFamily="34" charset="0"/>
                <a:cs typeface="Arial" panose="020B0604020202020204" pitchFamily="34" charset="0"/>
              </a:rPr>
              <a:t>Es un fenómeno global, vinculado estrechamente con la comunicación y el comercio.</a:t>
            </a:r>
          </a:p>
          <a:p>
            <a:pPr algn="just">
              <a:lnSpc>
                <a:spcPct val="110000"/>
              </a:lnSpc>
            </a:pPr>
            <a:endParaRPr lang="es-SV" sz="2000" dirty="0">
              <a:ln w="0"/>
              <a:solidFill>
                <a:schemeClr val="tx1"/>
              </a:solidFill>
              <a:latin typeface="Arial" panose="020B0604020202020204" pitchFamily="34" charset="0"/>
              <a:cs typeface="Arial" panose="020B0604020202020204" pitchFamily="34" charset="0"/>
            </a:endParaRPr>
          </a:p>
          <a:p>
            <a:pPr algn="just">
              <a:lnSpc>
                <a:spcPct val="110000"/>
              </a:lnSpc>
            </a:pPr>
            <a:r>
              <a:rPr lang="es-SV" sz="2000" dirty="0">
                <a:ln w="0"/>
                <a:solidFill>
                  <a:schemeClr val="tx1"/>
                </a:solidFill>
                <a:latin typeface="Arial" panose="020B0604020202020204" pitchFamily="34" charset="0"/>
                <a:cs typeface="Arial" panose="020B0604020202020204" pitchFamily="34" charset="0"/>
              </a:rPr>
              <a:t>Podemos, reducir a tan solo dos ítems, la importancia que internet tiene:</a:t>
            </a:r>
          </a:p>
          <a:p>
            <a:pPr marL="457200" lvl="1" indent="0" algn="just">
              <a:lnSpc>
                <a:spcPct val="110000"/>
              </a:lnSpc>
            </a:pPr>
            <a:endParaRPr lang="es-SV" sz="2000" dirty="0">
              <a:ln w="0"/>
              <a:solidFill>
                <a:schemeClr val="tx1"/>
              </a:solidFill>
              <a:latin typeface="Arial" panose="020B0604020202020204" pitchFamily="34" charset="0"/>
              <a:cs typeface="Arial" panose="020B0604020202020204" pitchFamily="34" charset="0"/>
            </a:endParaRPr>
          </a:p>
          <a:p>
            <a:pPr lvl="1" algn="just">
              <a:lnSpc>
                <a:spcPct val="110000"/>
              </a:lnSpc>
              <a:buFont typeface="Wingdings" panose="05000000000000000000" pitchFamily="2" charset="2"/>
              <a:buChar char="ü"/>
            </a:pPr>
            <a:r>
              <a:rPr lang="es-SV" sz="2000" dirty="0">
                <a:ln w="0"/>
                <a:solidFill>
                  <a:schemeClr val="tx1"/>
                </a:solidFill>
                <a:latin typeface="Arial" panose="020B0604020202020204" pitchFamily="34" charset="0"/>
                <a:cs typeface="Arial" panose="020B0604020202020204" pitchFamily="34" charset="0"/>
              </a:rPr>
              <a:t>Permitir el progreso de enseñanza/aprendizaje.</a:t>
            </a:r>
          </a:p>
          <a:p>
            <a:pPr lvl="1" algn="just">
              <a:lnSpc>
                <a:spcPct val="110000"/>
              </a:lnSpc>
              <a:buFont typeface="Wingdings" panose="05000000000000000000" pitchFamily="2" charset="2"/>
              <a:buChar char="ü"/>
            </a:pPr>
            <a:r>
              <a:rPr lang="es-SV" sz="2000" dirty="0">
                <a:ln w="0"/>
                <a:solidFill>
                  <a:schemeClr val="tx1"/>
                </a:solidFill>
                <a:latin typeface="Arial" panose="020B0604020202020204" pitchFamily="34" charset="0"/>
                <a:cs typeface="Arial" panose="020B0604020202020204" pitchFamily="34" charset="0"/>
              </a:rPr>
              <a:t>Facilitar el comercio.</a:t>
            </a:r>
          </a:p>
          <a:p>
            <a:pPr algn="just">
              <a:lnSpc>
                <a:spcPct val="110000"/>
              </a:lnSpc>
            </a:pPr>
            <a:endParaRPr lang="es-SV" sz="2000" dirty="0">
              <a:ln w="0"/>
              <a:solidFill>
                <a:schemeClr val="tx1"/>
              </a:solidFill>
              <a:latin typeface="Arial" panose="020B0604020202020204" pitchFamily="34" charset="0"/>
              <a:cs typeface="Arial" panose="020B0604020202020204" pitchFamily="34" charset="0"/>
            </a:endParaRPr>
          </a:p>
          <a:p>
            <a:pPr algn="just">
              <a:lnSpc>
                <a:spcPct val="110000"/>
              </a:lnSpc>
            </a:pPr>
            <a:r>
              <a:rPr lang="es-SV" sz="2000" dirty="0">
                <a:ln w="0"/>
                <a:solidFill>
                  <a:schemeClr val="tx1"/>
                </a:solidFill>
                <a:latin typeface="Arial" panose="020B0604020202020204" pitchFamily="34" charset="0"/>
                <a:cs typeface="Arial" panose="020B0604020202020204" pitchFamily="34" charset="0"/>
              </a:rPr>
              <a:t>Es decir que, Internet abre paso a distintas formas de socialización, aprendizaje y comercialización dentro de una sociedad única y extensa, a la cual podemos referirnos como una </a:t>
            </a:r>
            <a:r>
              <a:rPr lang="es-SV" sz="2000" b="1" dirty="0">
                <a:ln w="0"/>
                <a:solidFill>
                  <a:schemeClr val="tx1"/>
                </a:solidFill>
                <a:latin typeface="Arial" panose="020B0604020202020204" pitchFamily="34" charset="0"/>
                <a:cs typeface="Arial" panose="020B0604020202020204" pitchFamily="34" charset="0"/>
              </a:rPr>
              <a:t>sociedad de la información.</a:t>
            </a:r>
          </a:p>
          <a:p>
            <a:endParaRPr lang="es-SV" dirty="0"/>
          </a:p>
        </p:txBody>
      </p:sp>
    </p:spTree>
    <p:extLst>
      <p:ext uri="{BB962C8B-B14F-4D97-AF65-F5344CB8AC3E}">
        <p14:creationId xmlns:p14="http://schemas.microsoft.com/office/powerpoint/2010/main" val="957018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548680"/>
            <a:ext cx="7772400" cy="1362075"/>
          </a:xfrm>
        </p:spPr>
        <p:txBody>
          <a:bodyPr/>
          <a:lstStyle/>
          <a:p>
            <a:r>
              <a:rPr lang="es-SV" b="1" dirty="0">
                <a:ln>
                  <a:solidFill>
                    <a:schemeClr val="accent1">
                      <a:lumMod val="50000"/>
                    </a:schemeClr>
                  </a:solidFill>
                </a:ln>
                <a:solidFill>
                  <a:schemeClr val="tx1"/>
                </a:solidFill>
                <a:effectLst>
                  <a:reflection blurRad="6350" stA="55000" endA="50" endPos="85000" dir="5400000" sy="-100000" algn="bl" rotWithShape="0"/>
                </a:effectLst>
                <a:latin typeface="Arial" panose="020B0604020202020204" pitchFamily="34" charset="0"/>
                <a:cs typeface="Arial" panose="020B0604020202020204" pitchFamily="34" charset="0"/>
              </a:rPr>
              <a:t>Sociedad de la información</a:t>
            </a:r>
            <a:endParaRPr lang="es-SV" dirty="0">
              <a:solidFill>
                <a:schemeClr val="tx1"/>
              </a:solidFill>
              <a:effectLst>
                <a:reflection blurRad="6350" stA="55000" endA="50" endPos="85000" dir="5400000" sy="-100000" algn="bl" rotWithShape="0"/>
              </a:effectLst>
            </a:endParaRPr>
          </a:p>
        </p:txBody>
      </p:sp>
      <p:sp>
        <p:nvSpPr>
          <p:cNvPr id="3" name="2 Marcador de texto"/>
          <p:cNvSpPr>
            <a:spLocks noGrp="1"/>
          </p:cNvSpPr>
          <p:nvPr>
            <p:ph type="body" idx="1"/>
          </p:nvPr>
        </p:nvSpPr>
        <p:spPr>
          <a:xfrm>
            <a:off x="179512" y="2547938"/>
            <a:ext cx="8784976" cy="4049414"/>
          </a:xfrm>
        </p:spPr>
        <p:txBody>
          <a:bodyPr>
            <a:normAutofit fontScale="55000" lnSpcReduction="20000"/>
          </a:bodyPr>
          <a:lstStyle/>
          <a:p>
            <a:pPr>
              <a:lnSpc>
                <a:spcPct val="90000"/>
              </a:lnSpc>
            </a:pPr>
            <a:r>
              <a:rPr lang="es-SV" sz="2900" dirty="0">
                <a:ln w="0"/>
                <a:solidFill>
                  <a:schemeClr val="tx1"/>
                </a:solidFill>
                <a:latin typeface="Arial" panose="020B0604020202020204" pitchFamily="34" charset="0"/>
                <a:cs typeface="Arial" panose="020B0604020202020204" pitchFamily="34" charset="0"/>
              </a:rPr>
              <a:t>El concepto de sociedad de la información comienza a utilizarse durante la década de los años sesenta y desde entonces ha adquirido cada vez más importancia en el ámbito bibliotecológico. </a:t>
            </a:r>
          </a:p>
          <a:p>
            <a:pPr>
              <a:lnSpc>
                <a:spcPct val="90000"/>
              </a:lnSpc>
            </a:pPr>
            <a:r>
              <a:rPr lang="es-SV" sz="2900" dirty="0">
                <a:ln w="0"/>
                <a:solidFill>
                  <a:schemeClr val="tx1"/>
                </a:solidFill>
                <a:latin typeface="Arial" panose="020B0604020202020204" pitchFamily="34" charset="0"/>
                <a:cs typeface="Arial" panose="020B0604020202020204" pitchFamily="34" charset="0"/>
              </a:rPr>
              <a:t>Dentro de la sociedad de información y en el marco de lo que es la comunicación dentro de internet, se advierte los conceptos de: </a:t>
            </a:r>
            <a:r>
              <a:rPr lang="es-SV" sz="2900" b="1" dirty="0">
                <a:ln w="0"/>
                <a:solidFill>
                  <a:schemeClr val="tx1"/>
                </a:solidFill>
                <a:latin typeface="Arial" panose="020B0604020202020204" pitchFamily="34" charset="0"/>
                <a:cs typeface="Arial" panose="020B0604020202020204" pitchFamily="34" charset="0"/>
              </a:rPr>
              <a:t>Telemática, telecomunicaciones, informática</a:t>
            </a:r>
          </a:p>
          <a:p>
            <a:pPr>
              <a:lnSpc>
                <a:spcPct val="90000"/>
              </a:lnSpc>
            </a:pPr>
            <a:r>
              <a:rPr lang="es-SV" sz="2900" dirty="0">
                <a:ln w="0"/>
                <a:solidFill>
                  <a:schemeClr val="tx1"/>
                </a:solidFill>
                <a:latin typeface="Arial" panose="020B0604020202020204" pitchFamily="34" charset="0"/>
                <a:cs typeface="Arial" panose="020B0604020202020204" pitchFamily="34" charset="0"/>
              </a:rPr>
              <a:t>El concepto puede entenderse desde un aspecto económico, tecnológico, cultural, ocupacional y global. </a:t>
            </a:r>
          </a:p>
          <a:p>
            <a:pPr>
              <a:lnSpc>
                <a:spcPct val="90000"/>
              </a:lnSpc>
            </a:pPr>
            <a:endParaRPr lang="es-SV" sz="2900" dirty="0">
              <a:ln w="0"/>
              <a:solidFill>
                <a:schemeClr val="tx1"/>
              </a:solidFill>
              <a:latin typeface="Arial" panose="020B0604020202020204" pitchFamily="34" charset="0"/>
              <a:cs typeface="Arial" panose="020B0604020202020204" pitchFamily="34" charset="0"/>
            </a:endParaRPr>
          </a:p>
          <a:p>
            <a:pPr>
              <a:lnSpc>
                <a:spcPct val="90000"/>
              </a:lnSpc>
            </a:pPr>
            <a:r>
              <a:rPr lang="es-SV" sz="2900" dirty="0">
                <a:ln w="0"/>
                <a:solidFill>
                  <a:schemeClr val="tx1"/>
                </a:solidFill>
                <a:latin typeface="Arial" panose="020B0604020202020204" pitchFamily="34" charset="0"/>
                <a:cs typeface="Arial" panose="020B0604020202020204" pitchFamily="34" charset="0"/>
              </a:rPr>
              <a:t>Hablar de sociedad de la información se refiere a un nuevo paradigma de desarrollo, que asigna a la tecnología un rol causal en el ordenamiento social, ubicándola como motor del desarrollo económico.</a:t>
            </a:r>
          </a:p>
          <a:p>
            <a:pPr>
              <a:lnSpc>
                <a:spcPct val="90000"/>
              </a:lnSpc>
            </a:pPr>
            <a:endParaRPr lang="es-SV" sz="2900" dirty="0">
              <a:ln w="0"/>
              <a:solidFill>
                <a:schemeClr val="tx1"/>
              </a:solidFill>
              <a:latin typeface="Arial" panose="020B0604020202020204" pitchFamily="34" charset="0"/>
              <a:cs typeface="Arial" panose="020B0604020202020204" pitchFamily="34" charset="0"/>
            </a:endParaRPr>
          </a:p>
          <a:p>
            <a:pPr>
              <a:lnSpc>
                <a:spcPct val="90000"/>
              </a:lnSpc>
            </a:pPr>
            <a:r>
              <a:rPr lang="es-SV" sz="2900" dirty="0">
                <a:ln w="0"/>
                <a:solidFill>
                  <a:schemeClr val="tx1"/>
                </a:solidFill>
                <a:latin typeface="Arial" panose="020B0604020202020204" pitchFamily="34" charset="0"/>
                <a:cs typeface="Arial" panose="020B0604020202020204" pitchFamily="34" charset="0"/>
              </a:rPr>
              <a:t>La transición hacia la sociedad de la información es esencialmente una cuestión de tiempo, y de decisión política para crear las "condiciones habilitadoras" adecuadas. </a:t>
            </a:r>
          </a:p>
          <a:p>
            <a:r>
              <a:rPr lang="es-SV" sz="2900" dirty="0">
                <a:ln w="0"/>
                <a:solidFill>
                  <a:schemeClr val="tx1"/>
                </a:solidFill>
                <a:latin typeface="Arial" panose="020B0604020202020204" pitchFamily="34" charset="0"/>
                <a:cs typeface="Arial" panose="020B0604020202020204" pitchFamily="34" charset="0"/>
              </a:rPr>
              <a:t>En este marco, la revolución informática, constituye la medida en que se transformaría radicalmente las vías de información y tiene la posibilidad de incidir por ello en el sistema nervioso de las personas y de toda la sociedad. </a:t>
            </a:r>
          </a:p>
          <a:p>
            <a:endParaRPr lang="es-SV" dirty="0"/>
          </a:p>
        </p:txBody>
      </p:sp>
    </p:spTree>
    <p:extLst>
      <p:ext uri="{BB962C8B-B14F-4D97-AF65-F5344CB8AC3E}">
        <p14:creationId xmlns:p14="http://schemas.microsoft.com/office/powerpoint/2010/main" val="3579744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72400" cy="1362075"/>
          </a:xfrm>
        </p:spPr>
        <p:txBody>
          <a:bodyPr/>
          <a:lstStyle/>
          <a:p>
            <a:r>
              <a:rPr lang="es-SV" b="1" dirty="0">
                <a:ln>
                  <a:solidFill>
                    <a:schemeClr val="accent1">
                      <a:lumMod val="50000"/>
                    </a:schemeClr>
                  </a:solidFill>
                </a:ln>
                <a:solidFill>
                  <a:schemeClr val="tx1"/>
                </a:solidFill>
                <a:effectLst>
                  <a:reflection blurRad="6350" stA="55000" endA="50" endPos="85000" dir="5400000" sy="-100000" algn="bl" rotWithShape="0"/>
                </a:effectLst>
                <a:latin typeface="Arial" panose="020B0604020202020204" pitchFamily="34" charset="0"/>
                <a:cs typeface="Arial" panose="020B0604020202020204" pitchFamily="34" charset="0"/>
              </a:rPr>
              <a:t>Podemos decir </a:t>
            </a:r>
            <a:r>
              <a:rPr lang="es-SV" b="1" dirty="0" smtClean="0">
                <a:ln>
                  <a:solidFill>
                    <a:schemeClr val="accent1">
                      <a:lumMod val="50000"/>
                    </a:schemeClr>
                  </a:solidFill>
                </a:ln>
                <a:solidFill>
                  <a:schemeClr val="tx1"/>
                </a:solidFill>
                <a:effectLst>
                  <a:reflection blurRad="6350" stA="55000" endA="50" endPos="85000" dir="5400000" sy="-100000" algn="bl" rotWithShape="0"/>
                </a:effectLst>
                <a:latin typeface="Arial" panose="020B0604020202020204" pitchFamily="34" charset="0"/>
                <a:cs typeface="Arial" panose="020B0604020202020204" pitchFamily="34" charset="0"/>
              </a:rPr>
              <a:t>que…</a:t>
            </a:r>
            <a:endParaRPr lang="es-SV" dirty="0">
              <a:solidFill>
                <a:schemeClr val="tx1"/>
              </a:solidFill>
              <a:effectLst>
                <a:reflection blurRad="6350" stA="55000" endA="50" endPos="85000" dir="5400000" sy="-100000" algn="bl" rotWithShape="0"/>
              </a:effectLst>
            </a:endParaRPr>
          </a:p>
        </p:txBody>
      </p:sp>
      <p:sp>
        <p:nvSpPr>
          <p:cNvPr id="3" name="2 Marcador de texto"/>
          <p:cNvSpPr>
            <a:spLocks noGrp="1"/>
          </p:cNvSpPr>
          <p:nvPr>
            <p:ph type="body" idx="1"/>
          </p:nvPr>
        </p:nvSpPr>
        <p:spPr>
          <a:xfrm>
            <a:off x="323528" y="2547938"/>
            <a:ext cx="8568952" cy="4049414"/>
          </a:xfrm>
        </p:spPr>
        <p:txBody>
          <a:bodyPr>
            <a:normAutofit fontScale="92500" lnSpcReduction="20000"/>
          </a:bodyPr>
          <a:lstStyle/>
          <a:p>
            <a:pPr>
              <a:lnSpc>
                <a:spcPct val="80000"/>
              </a:lnSpc>
            </a:pPr>
            <a:endParaRPr lang="es-SV" dirty="0" smtClean="0">
              <a:ln w="0"/>
              <a:solidFill>
                <a:schemeClr val="tx1"/>
              </a:solidFill>
              <a:latin typeface="Arial" panose="020B0604020202020204" pitchFamily="34" charset="0"/>
              <a:cs typeface="Arial" panose="020B0604020202020204" pitchFamily="34" charset="0"/>
            </a:endParaRPr>
          </a:p>
          <a:p>
            <a:pPr>
              <a:lnSpc>
                <a:spcPct val="80000"/>
              </a:lnSpc>
            </a:pPr>
            <a:r>
              <a:rPr lang="es-SV" dirty="0" smtClean="0">
                <a:ln w="0"/>
                <a:solidFill>
                  <a:schemeClr val="tx1"/>
                </a:solidFill>
                <a:latin typeface="Arial" panose="020B0604020202020204" pitchFamily="34" charset="0"/>
                <a:cs typeface="Arial" panose="020B0604020202020204" pitchFamily="34" charset="0"/>
              </a:rPr>
              <a:t>Es </a:t>
            </a:r>
            <a:r>
              <a:rPr lang="es-SV" dirty="0">
                <a:ln w="0"/>
                <a:solidFill>
                  <a:schemeClr val="tx1"/>
                </a:solidFill>
                <a:latin typeface="Arial" panose="020B0604020202020204" pitchFamily="34" charset="0"/>
                <a:cs typeface="Arial" panose="020B0604020202020204" pitchFamily="34" charset="0"/>
              </a:rPr>
              <a:t>aquella en la cual las tecnologías que facilitan la creación, distribución y manipulación de la información, juegan y determinan un papel esencial, importante y principal en las actividades sociales, culturales y económicas.</a:t>
            </a:r>
          </a:p>
          <a:p>
            <a:pPr>
              <a:lnSpc>
                <a:spcPct val="80000"/>
              </a:lnSpc>
            </a:pPr>
            <a:endParaRPr lang="es-SV" dirty="0">
              <a:ln w="0"/>
              <a:solidFill>
                <a:schemeClr val="tx1"/>
              </a:solidFill>
              <a:latin typeface="Arial" panose="020B0604020202020204" pitchFamily="34" charset="0"/>
              <a:cs typeface="Arial" panose="020B0604020202020204" pitchFamily="34" charset="0"/>
            </a:endParaRPr>
          </a:p>
          <a:p>
            <a:pPr>
              <a:lnSpc>
                <a:spcPct val="80000"/>
              </a:lnSpc>
            </a:pPr>
            <a:r>
              <a:rPr lang="es-SV" dirty="0">
                <a:ln w="0"/>
                <a:solidFill>
                  <a:schemeClr val="tx1"/>
                </a:solidFill>
                <a:latin typeface="Arial" panose="020B0604020202020204" pitchFamily="34" charset="0"/>
                <a:cs typeface="Arial" panose="020B0604020202020204" pitchFamily="34" charset="0"/>
              </a:rPr>
              <a:t>Es un estadio de desarrollo social caracterizado por la capacidad de sus miembros (ciudadanos, empresas y Administraciones Públicas) para obtener y compartir cualquier información, instantáneamente, desde cualquier lugar y en la forma que se prefiera. Se trata de un nuevo tipo de sociedad donde la creación, modificación y distribución de la información forma parte esencial de su actividad económica, cultural y social. Se considera específico de esta sociedad el uso de las Nuevas Tecnologías de la Información (NTIC) aplicadas a la economía y al proceso productivo.</a:t>
            </a:r>
          </a:p>
          <a:p>
            <a:pPr>
              <a:lnSpc>
                <a:spcPct val="80000"/>
              </a:lnSpc>
            </a:pPr>
            <a:endParaRPr lang="es-SV"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a:p>
            <a:endParaRPr lang="es-SV" dirty="0"/>
          </a:p>
        </p:txBody>
      </p:sp>
    </p:spTree>
    <p:extLst>
      <p:ext uri="{BB962C8B-B14F-4D97-AF65-F5344CB8AC3E}">
        <p14:creationId xmlns:p14="http://schemas.microsoft.com/office/powerpoint/2010/main" val="2335021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7772400" cy="1362075"/>
          </a:xfrm>
        </p:spPr>
        <p:txBody>
          <a:bodyPr/>
          <a:lstStyle/>
          <a:p>
            <a:r>
              <a:rPr lang="es-SV" b="1" dirty="0">
                <a:ln>
                  <a:solidFill>
                    <a:schemeClr val="accent1">
                      <a:lumMod val="50000"/>
                    </a:schemeClr>
                  </a:solidFill>
                </a:ln>
                <a:solidFill>
                  <a:schemeClr val="tx1"/>
                </a:solidFill>
                <a:effectLst>
                  <a:reflection blurRad="6350" stA="55000" endA="50" endPos="85000" dir="5400000" sy="-100000" algn="bl" rotWithShape="0"/>
                </a:effectLst>
                <a:latin typeface="Arial" panose="020B0604020202020204" pitchFamily="34" charset="0"/>
                <a:cs typeface="Arial" panose="020B0604020202020204" pitchFamily="34" charset="0"/>
              </a:rPr>
              <a:t>ECONOMÍA GLOBALIZADA</a:t>
            </a:r>
            <a:endParaRPr lang="es-SV" dirty="0">
              <a:solidFill>
                <a:schemeClr val="tx1"/>
              </a:solidFill>
              <a:effectLst>
                <a:reflection blurRad="6350" stA="55000" endA="50" endPos="85000" dir="5400000" sy="-100000" algn="bl" rotWithShape="0"/>
              </a:effectLst>
            </a:endParaRPr>
          </a:p>
        </p:txBody>
      </p:sp>
      <p:sp>
        <p:nvSpPr>
          <p:cNvPr id="3" name="2 Marcador de texto"/>
          <p:cNvSpPr>
            <a:spLocks noGrp="1"/>
          </p:cNvSpPr>
          <p:nvPr>
            <p:ph type="body" idx="1"/>
          </p:nvPr>
        </p:nvSpPr>
        <p:spPr>
          <a:xfrm>
            <a:off x="251520" y="2547938"/>
            <a:ext cx="8568952" cy="3977406"/>
          </a:xfrm>
        </p:spPr>
        <p:txBody>
          <a:bodyPr>
            <a:normAutofit fontScale="62500" lnSpcReduction="20000"/>
          </a:bodyPr>
          <a:lstStyle/>
          <a:p>
            <a:r>
              <a:rPr lang="es-SV" sz="2900" dirty="0">
                <a:ln w="0"/>
                <a:solidFill>
                  <a:schemeClr val="tx1"/>
                </a:solidFill>
                <a:latin typeface="Arial" panose="020B0604020202020204" pitchFamily="34" charset="0"/>
                <a:cs typeface="Arial" panose="020B0604020202020204" pitchFamily="34" charset="0"/>
              </a:rPr>
              <a:t>Surge a partir de la década de los ochenta con la paulatina toma global de decisiones sobre un ámbito no nacional.</a:t>
            </a:r>
          </a:p>
          <a:p>
            <a:r>
              <a:rPr lang="es-SV" sz="2900" dirty="0">
                <a:ln w="0"/>
                <a:solidFill>
                  <a:schemeClr val="tx1"/>
                </a:solidFill>
                <a:latin typeface="Arial" panose="020B0604020202020204" pitchFamily="34" charset="0"/>
                <a:cs typeface="Arial" panose="020B0604020202020204" pitchFamily="34" charset="0"/>
              </a:rPr>
              <a:t>Las nuevas tecnologías que han hecho entrar a la humanidad en la era de la comunicación, la información, innovación y una era meramente tecnológica-universal han eliminado la distancia. La información más precisa y más actual se puede poner a disposición de cualquier persona en la superficie del mundo, a menudo en tiempo real y llega a muchas de ellas.</a:t>
            </a:r>
          </a:p>
          <a:p>
            <a:r>
              <a:rPr lang="es-SV" sz="2900" dirty="0">
                <a:ln w="0"/>
                <a:solidFill>
                  <a:schemeClr val="tx1"/>
                </a:solidFill>
                <a:latin typeface="Arial" panose="020B0604020202020204" pitchFamily="34" charset="0"/>
                <a:cs typeface="Arial" panose="020B0604020202020204" pitchFamily="34" charset="0"/>
              </a:rPr>
              <a:t>Una perspectiva más amplia y global de las repercusiones producidas en la sociedad por la imposición de otras tecnologías, se pueden prever y pronosticar, con algún rigor, los impactos que las actuales innovaciones técnicas pueden producir en nuestra sociedad y, como lo intentamos en nuestro caso, más concretamente en la educación y la cultura.</a:t>
            </a:r>
          </a:p>
          <a:p>
            <a:r>
              <a:rPr lang="es-SV" sz="2900" dirty="0">
                <a:ln w="0"/>
                <a:solidFill>
                  <a:schemeClr val="tx1"/>
                </a:solidFill>
                <a:latin typeface="Arial" panose="020B0604020202020204" pitchFamily="34" charset="0"/>
                <a:cs typeface="Arial" panose="020B0604020202020204" pitchFamily="34" charset="0"/>
              </a:rPr>
              <a:t>Así, decimos que: </a:t>
            </a:r>
            <a:r>
              <a:rPr lang="es-SV" sz="2900" b="1" dirty="0">
                <a:ln w="0"/>
                <a:solidFill>
                  <a:schemeClr val="tx1"/>
                </a:solidFill>
                <a:latin typeface="Arial" panose="020B0604020202020204" pitchFamily="34" charset="0"/>
                <a:cs typeface="Arial" panose="020B0604020202020204" pitchFamily="34" charset="0"/>
              </a:rPr>
              <a:t>es una economía sin fronteras, en la que operan empresas multinacionales con poder sobre el mercado, con bienes y servicios estandarizados, y sin restricciones a los movimientos de capital y de otros factores de producción. </a:t>
            </a:r>
          </a:p>
          <a:p>
            <a:endParaRPr lang="es-SV" dirty="0"/>
          </a:p>
        </p:txBody>
      </p:sp>
    </p:spTree>
    <p:extLst>
      <p:ext uri="{BB962C8B-B14F-4D97-AF65-F5344CB8AC3E}">
        <p14:creationId xmlns:p14="http://schemas.microsoft.com/office/powerpoint/2010/main" val="1966669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1235</TotalTime>
  <Words>2770</Words>
  <Application>Microsoft Office PowerPoint</Application>
  <PresentationFormat>Presentación en pantalla (4:3)</PresentationFormat>
  <Paragraphs>182</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Equidad</vt:lpstr>
      <vt:lpstr>Importancia del internet en una economía globalizada </vt:lpstr>
      <vt:lpstr>¿Qué es Internet? </vt:lpstr>
      <vt:lpstr>Presentación de PowerPoint</vt:lpstr>
      <vt:lpstr>Presentación de PowerPoint</vt:lpstr>
      <vt:lpstr>Presentación de PowerPoint</vt:lpstr>
      <vt:lpstr>En cuanto a su importancia</vt:lpstr>
      <vt:lpstr>Sociedad de la información</vt:lpstr>
      <vt:lpstr>Podemos decir que…</vt:lpstr>
      <vt:lpstr>ECONOMÍA GLOBALIZADA</vt:lpstr>
      <vt:lpstr>DERECHO INFORMATICO </vt:lpstr>
      <vt:lpstr>COMERCIO ELECTRONICO </vt:lpstr>
      <vt:lpstr>Presentación de PowerPoint</vt:lpstr>
      <vt:lpstr>Presentación de PowerPoint</vt:lpstr>
      <vt:lpstr>CONTRATACION ELECTRONICA </vt:lpstr>
      <vt:lpstr>CARACTERISTICAS</vt:lpstr>
      <vt:lpstr>CLASIFICACION DE LOS CONTRATOS INFORMATICOS</vt:lpstr>
      <vt:lpstr>Presentación de PowerPoint</vt:lpstr>
      <vt:lpstr>Presentación de PowerPoint</vt:lpstr>
      <vt:lpstr>Presentación de PowerPoint</vt:lpstr>
      <vt:lpstr>Presentación de PowerPoint</vt:lpstr>
      <vt:lpstr>Presentación de PowerPoint</vt:lpstr>
      <vt:lpstr>COMPRAVENTA EN LINEA </vt:lpstr>
      <vt:lpstr>Presentación de PowerPoint</vt:lpstr>
      <vt:lpstr>LA OFERTA</vt:lpstr>
      <vt:lpstr>ACEPTACION</vt:lpstr>
      <vt:lpstr>Presentación de PowerPoint</vt:lpstr>
      <vt:lpstr>PERFECCIONAMIENTO</vt:lpstr>
      <vt:lpstr>Presentación de PowerPoint</vt:lpstr>
      <vt:lpstr>VENTAJAS  </vt:lpstr>
      <vt:lpstr>INCONVENIENTES </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Luffi</cp:lastModifiedBy>
  <cp:revision>39</cp:revision>
  <dcterms:created xsi:type="dcterms:W3CDTF">2015-06-06T02:06:57Z</dcterms:created>
  <dcterms:modified xsi:type="dcterms:W3CDTF">2015-06-11T04:45:16Z</dcterms:modified>
</cp:coreProperties>
</file>